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39"/>
  </p:handoutMasterIdLst>
  <p:sldIdLst>
    <p:sldId id="327" r:id="rId3"/>
    <p:sldId id="268" r:id="rId4"/>
    <p:sldId id="269" r:id="rId6"/>
    <p:sldId id="270" r:id="rId7"/>
    <p:sldId id="271" r:id="rId8"/>
    <p:sldId id="288" r:id="rId9"/>
    <p:sldId id="289" r:id="rId10"/>
    <p:sldId id="291" r:id="rId11"/>
    <p:sldId id="290" r:id="rId12"/>
    <p:sldId id="292" r:id="rId13"/>
    <p:sldId id="273" r:id="rId14"/>
    <p:sldId id="277" r:id="rId15"/>
    <p:sldId id="281" r:id="rId16"/>
    <p:sldId id="293" r:id="rId17"/>
    <p:sldId id="294" r:id="rId18"/>
    <p:sldId id="295" r:id="rId19"/>
    <p:sldId id="296" r:id="rId20"/>
    <p:sldId id="282" r:id="rId21"/>
    <p:sldId id="297" r:id="rId22"/>
    <p:sldId id="298" r:id="rId23"/>
    <p:sldId id="299" r:id="rId24"/>
    <p:sldId id="283" r:id="rId25"/>
    <p:sldId id="325" r:id="rId26"/>
    <p:sldId id="284" r:id="rId27"/>
    <p:sldId id="285" r:id="rId28"/>
    <p:sldId id="286" r:id="rId29"/>
    <p:sldId id="287" r:id="rId30"/>
    <p:sldId id="274" r:id="rId31"/>
    <p:sldId id="326" r:id="rId32"/>
    <p:sldId id="300" r:id="rId33"/>
    <p:sldId id="301" r:id="rId34"/>
    <p:sldId id="302" r:id="rId35"/>
    <p:sldId id="303" r:id="rId36"/>
    <p:sldId id="304" r:id="rId37"/>
    <p:sldId id="305" r:id="rId38"/>
  </p:sldIdLst>
  <p:sldSz cx="9144000" cy="6858000" type="screen4x3"/>
  <p:notesSz cx="6815455" cy="994283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雨林木风" initials="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54"/>
    <p:restoredTop sz="94691"/>
  </p:normalViewPr>
  <p:slideViewPr>
    <p:cSldViewPr showGuides="1">
      <p:cViewPr>
        <p:scale>
          <a:sx n="100" d="100"/>
          <a:sy n="100" d="100"/>
        </p:scale>
        <p:origin x="-6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6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3" Type="http://schemas.openxmlformats.org/officeDocument/2006/relationships/commentAuthors" Target="commentAuthors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slide" Target="slides/slide2.xml"/><Relationship Id="rId39" Type="http://schemas.openxmlformats.org/officeDocument/2006/relationships/handoutMaster" Target="handoutMasters/handoutMaster1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0-03-08T15:50:51.015" idx="1">
    <p:pos x="10" y="10"/>
    <p:text/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45090" name="页眉占位符 34508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45091" name="日期占位符 345090"/>
          <p:cNvSpPr>
            <a:spLocks noGrp="1"/>
          </p:cNvSpPr>
          <p:nvPr>
            <p:ph type="dt" sz="quarter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345092" name="页脚占位符 345091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2750" cy="4968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45093" name="灯片编号占位符 345092"/>
          <p:cNvSpPr>
            <a:spLocks noGrp="1"/>
          </p:cNvSpPr>
          <p:nvPr>
            <p:ph type="sldNum" sz="quarter" idx="3"/>
          </p:nvPr>
        </p:nvSpPr>
        <p:spPr>
          <a:xfrm>
            <a:off x="3860800" y="9444038"/>
            <a:ext cx="2952750" cy="4968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44066" name="页眉占位符 34406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44067" name="日期占位符 344066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4100" name="幻灯片图像占位符 344067"/>
          <p:cNvSpPr>
            <a:spLocks noRot="1" noTextEdit="1"/>
          </p:cNvSpPr>
          <p:nvPr>
            <p:ph type="sldImg"/>
          </p:nvPr>
        </p:nvSpPr>
        <p:spPr>
          <a:xfrm>
            <a:off x="923925" y="746125"/>
            <a:ext cx="4970463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01" name="文本占位符 344068"/>
          <p:cNvSpPr>
            <a:spLocks noGrp="1"/>
          </p:cNvSpPr>
          <p:nvPr>
            <p:ph type="body" sz="quarter"/>
          </p:nvPr>
        </p:nvSpPr>
        <p:spPr>
          <a:xfrm>
            <a:off x="681038" y="4722813"/>
            <a:ext cx="5453062" cy="44735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 indent="0"/>
            <a:r>
              <a:rPr lang="en-US" altLang="zh-CN" dirty="0"/>
              <a:t>Second level</a:t>
            </a:r>
            <a:endParaRPr lang="en-US" altLang="zh-CN" dirty="0"/>
          </a:p>
          <a:p>
            <a:pPr lvl="2" indent="0"/>
            <a:r>
              <a:rPr lang="en-US" altLang="zh-CN" dirty="0"/>
              <a:t>Third level</a:t>
            </a:r>
            <a:endParaRPr lang="en-US" altLang="zh-CN" dirty="0"/>
          </a:p>
          <a:p>
            <a:pPr lvl="3" indent="0"/>
            <a:r>
              <a:rPr lang="en-US" altLang="zh-CN" dirty="0"/>
              <a:t>Fourth level</a:t>
            </a:r>
            <a:endParaRPr lang="en-US" altLang="zh-CN" dirty="0"/>
          </a:p>
          <a:p>
            <a:pPr lvl="4" indent="0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344070" name="页脚占位符 344069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2750" cy="4968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44071" name="灯片编号占位符 344070"/>
          <p:cNvSpPr>
            <a:spLocks noGrp="1"/>
          </p:cNvSpPr>
          <p:nvPr>
            <p:ph type="sldNum" sz="quarter" idx="5"/>
          </p:nvPr>
        </p:nvSpPr>
        <p:spPr>
          <a:xfrm>
            <a:off x="3860800" y="9444038"/>
            <a:ext cx="2952750" cy="496888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幻灯片图像占位符 679937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7170" name="文本占位符 679938"/>
          <p:cNvSpPr>
            <a:spLocks noGrp="1"/>
          </p:cNvSpPr>
          <p:nvPr>
            <p:ph type="body"/>
          </p:nvPr>
        </p:nvSpPr>
        <p:spPr>
          <a:ln/>
        </p:spPr>
        <p:txBody>
          <a:bodyPr anchor="t"/>
          <a:p>
            <a:pPr lvl="0" indent="0"/>
            <a:endParaRPr lang="zh-CN" altLang="en-US" dirty="0"/>
          </a:p>
        </p:txBody>
      </p:sp>
      <p:sp>
        <p:nvSpPr>
          <p:cNvPr id="7171" name="灯片编号占位符 1"/>
          <p:cNvSpPr/>
          <p:nvPr>
            <p:ph type="sldNum" sz="quarter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indent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任意多边形 675846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1" name="直接连接符 675847"/>
          <p:cNvSpPr/>
          <p:nvPr/>
        </p:nvSpPr>
        <p:spPr>
          <a:xfrm>
            <a:off x="1981200" y="3962400"/>
            <a:ext cx="6511925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5842" name="标题 675841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lvl="0">
              <a:defRPr sz="5000"/>
            </a:lvl1pPr>
          </a:lstStyle>
          <a:p>
            <a:pPr lvl="0" fontAlgn="base"/>
            <a:r>
              <a:rPr lang="en-US" altLang="zh-CN" strike="noStrike" noProof="1" dirty="0"/>
              <a:t>单击此处编辑母版标题样式</a:t>
            </a:r>
            <a:endParaRPr lang="en-US" altLang="zh-CN" strike="noStrike" noProof="1" dirty="0"/>
          </a:p>
        </p:txBody>
      </p:sp>
      <p:sp>
        <p:nvSpPr>
          <p:cNvPr id="675843" name="副标题 675842"/>
          <p:cNvSpPr>
            <a:spLocks noGrp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>
              <a:buNone/>
              <a:defRPr sz="2800"/>
            </a:lvl1pPr>
            <a:lvl2pPr marL="344805" lvl="1" indent="0" algn="ctr">
              <a:buNone/>
              <a:defRPr sz="2800"/>
            </a:lvl2pPr>
            <a:lvl3pPr marL="671830" lvl="2" indent="0" algn="ctr">
              <a:buNone/>
              <a:defRPr sz="2800"/>
            </a:lvl3pPr>
            <a:lvl4pPr marL="1024255" lvl="3" indent="0" algn="ctr">
              <a:buNone/>
              <a:defRPr sz="2800"/>
            </a:lvl4pPr>
            <a:lvl5pPr marL="1341755" lvl="4" indent="0" algn="ctr">
              <a:buNone/>
              <a:defRPr sz="2800"/>
            </a:lvl5pPr>
          </a:lstStyle>
          <a:p>
            <a:pPr lvl="0" fontAlgn="base"/>
            <a:r>
              <a:rPr lang="en-US" altLang="zh-CN" strike="noStrike" noProof="1" dirty="0"/>
              <a:t>单击此处编辑母版副标题样式</a:t>
            </a:r>
            <a:endParaRPr lang="en-US" altLang="zh-CN" strike="noStrike" noProof="1" dirty="0"/>
          </a:p>
        </p:txBody>
      </p:sp>
      <p:sp>
        <p:nvSpPr>
          <p:cNvPr id="675844" name="日期占位符 675843"/>
          <p:cNvSpPr>
            <a:spLocks noGrp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200">
                <a:latin typeface="Garamond" pitchFamily="18" charset="0"/>
              </a:defRPr>
            </a:lvl1pPr>
          </a:lstStyle>
          <a:p>
            <a:pPr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75845" name="页脚占位符 675844"/>
          <p:cNvSpPr>
            <a:spLocks noGrp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ctr">
              <a:defRPr sz="1200">
                <a:latin typeface="Garamond" pitchFamily="18" charset="0"/>
              </a:defRPr>
            </a:lvl1pPr>
          </a:lstStyle>
          <a:p>
            <a:pPr fontAlgn="base"/>
            <a:endParaRPr lang="en-US" altLang="zh-CN" strike="noStrike" noProof="1" dirty="0"/>
          </a:p>
        </p:txBody>
      </p:sp>
      <p:sp>
        <p:nvSpPr>
          <p:cNvPr id="675846" name="灯片编号占位符 675845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r">
              <a:defRPr sz="1200">
                <a:latin typeface="Garamond" pitchFamily="18" charset="0"/>
              </a:defRPr>
            </a:lvl1pPr>
          </a:lstStyle>
          <a:p>
            <a:pPr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52930" cy="5853112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307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307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674817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0"/>
            <a:r>
              <a:rPr lang="en-US" altLang="zh-CN" dirty="0"/>
              <a:t>单击此处编辑母版标题样式</a:t>
            </a:r>
            <a:endParaRPr lang="en-US" altLang="zh-CN" dirty="0"/>
          </a:p>
        </p:txBody>
      </p:sp>
      <p:sp>
        <p:nvSpPr>
          <p:cNvPr id="1027" name="文本占位符 674818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zh-CN" dirty="0"/>
              <a:t>单击此处编辑母版文本样式</a:t>
            </a:r>
            <a:endParaRPr lang="en-US" altLang="zh-CN" dirty="0"/>
          </a:p>
          <a:p>
            <a:pPr lvl="1" indent="-325120"/>
            <a:r>
              <a:rPr lang="en-US" altLang="zh-CN" dirty="0"/>
              <a:t>第二级</a:t>
            </a:r>
            <a:endParaRPr lang="en-US" altLang="zh-CN" dirty="0"/>
          </a:p>
          <a:p>
            <a:pPr lvl="2" indent="-350520"/>
            <a:r>
              <a:rPr lang="en-US" altLang="zh-CN" dirty="0"/>
              <a:t>第三级</a:t>
            </a:r>
            <a:endParaRPr lang="en-US" altLang="zh-CN" dirty="0"/>
          </a:p>
          <a:p>
            <a:pPr lvl="3" indent="-315595"/>
            <a:r>
              <a:rPr lang="en-US" altLang="zh-CN" dirty="0"/>
              <a:t>第四级</a:t>
            </a:r>
            <a:endParaRPr lang="en-US" altLang="zh-CN" dirty="0"/>
          </a:p>
          <a:p>
            <a:pPr lvl="4" indent="-339725"/>
            <a:r>
              <a:rPr lang="en-US" altLang="zh-CN" dirty="0"/>
              <a:t>第五级</a:t>
            </a:r>
            <a:endParaRPr lang="en-US" altLang="zh-CN" dirty="0"/>
          </a:p>
        </p:txBody>
      </p:sp>
      <p:sp>
        <p:nvSpPr>
          <p:cNvPr id="674820" name="日期占位符 674819"/>
          <p:cNvSpPr>
            <a:spLocks noGrp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200">
                <a:latin typeface="Garamond" pitchFamily="18" charset="0"/>
              </a:defRPr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74821" name="页脚占位符 674820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ctr">
              <a:defRPr sz="1200">
                <a:latin typeface="Garamond" pitchFamily="18" charset="0"/>
              </a:defRPr>
            </a:lvl1pPr>
          </a:lstStyle>
          <a:p>
            <a:pPr lvl="0" fontAlgn="base"/>
            <a:endParaRPr lang="en-US" altLang="zh-CN" strike="noStrike" noProof="1" dirty="0"/>
          </a:p>
        </p:txBody>
      </p:sp>
      <p:sp>
        <p:nvSpPr>
          <p:cNvPr id="674822" name="灯片编号占位符 674821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r">
              <a:defRPr sz="1200">
                <a:latin typeface="Garamond" pitchFamily="18" charset="0"/>
              </a:defRPr>
            </a:lvl1pPr>
          </a:lstStyle>
          <a:p>
            <a:pPr lvl="0" fontAlgn="base"/>
            <a:fld id="{9A0DB2DC-4C9A-4742-B13C-FB6460FD3503}" type="slidenum">
              <a:rPr lang="en-US" altLang="zh-CN" strike="noStrike" noProof="1" dirty="0">
                <a:latin typeface="Garamond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  <p:sp>
        <p:nvSpPr>
          <p:cNvPr id="1031" name="任意多边形 674822"/>
          <p:cNvSpPr/>
          <p:nvPr/>
        </p:nvSpPr>
        <p:spPr>
          <a:xfrm>
            <a:off x="381000" y="228600"/>
            <a:ext cx="8229600" cy="609600"/>
          </a:xfrm>
          <a:custGeom>
            <a:avLst/>
            <a:gdLst/>
            <a:ahLst/>
            <a:cxnLst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32" name="直接连接符 674823"/>
          <p:cNvSpPr/>
          <p:nvPr/>
        </p:nvSpPr>
        <p:spPr>
          <a:xfrm>
            <a:off x="457200" y="6172200"/>
            <a:ext cx="8229600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3" name="动作按钮: 自定义 674824">
            <a:hlinkClick r:id="" action="ppaction://hlinkshowjump?jump=firstslide"/>
          </p:cNvPr>
          <p:cNvSpPr/>
          <p:nvPr userDrawn="1"/>
        </p:nvSpPr>
        <p:spPr>
          <a:xfrm>
            <a:off x="7667625" y="6308725"/>
            <a:ext cx="503238" cy="287338"/>
          </a:xfrm>
          <a:prstGeom prst="actionButtonBlank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/>
          <a:p>
            <a:pPr lvl="0" indent="0" algn="ctr"/>
            <a:r>
              <a:rPr lang="zh-CN" altLang="en-US" dirty="0">
                <a:latin typeface="Arial" panose="020B0604020202020204" pitchFamily="34" charset="0"/>
              </a:rPr>
              <a:t>目录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4" name="动作按钮: 后退或前一项 674825">
            <a:hlinkClick r:id="" action="ppaction://hlinkshowjump?jump=previousslide"/>
          </p:cNvPr>
          <p:cNvSpPr/>
          <p:nvPr userDrawn="1"/>
        </p:nvSpPr>
        <p:spPr>
          <a:xfrm>
            <a:off x="7308850" y="6308725"/>
            <a:ext cx="287338" cy="288925"/>
          </a:xfrm>
          <a:prstGeom prst="actionButtonBackPrevious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p>
            <a:pPr lvl="0" indent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5" name="动作按钮: 前进或下一项 674826">
            <a:hlinkClick r:id="" action="ppaction://hlinkshowjump?jump=nextslide"/>
          </p:cNvPr>
          <p:cNvSpPr/>
          <p:nvPr userDrawn="1"/>
        </p:nvSpPr>
        <p:spPr>
          <a:xfrm>
            <a:off x="8243888" y="6308725"/>
            <a:ext cx="288925" cy="287338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p>
            <a:pPr lvl="0" indent="0"/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wedge/>
  </p:transition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2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69925" lvl="1" indent="-32512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022350" lvl="2" indent="-35052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39850" lvl="3" indent="-315595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81480" lvl="4" indent="-339725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slide" Target="slide24.xml"/><Relationship Id="rId3" Type="http://schemas.openxmlformats.org/officeDocument/2006/relationships/slide" Target="slide11.xml"/><Relationship Id="rId2" Type="http://schemas.openxmlformats.org/officeDocument/2006/relationships/slide" Target="slide3.xml"/><Relationship Id="rId1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标题 677891"/>
          <p:cNvSpPr>
            <a:spLocks noGrp="1"/>
          </p:cNvSpPr>
          <p:nvPr>
            <p:ph type="title"/>
          </p:nvPr>
        </p:nvSpPr>
        <p:spPr>
          <a:ln/>
        </p:spPr>
        <p:txBody>
          <a:bodyPr anchor="t"/>
          <a:p>
            <a:r>
              <a:rPr lang="zh-CN" altLang="en-US" dirty="0"/>
              <a:t>目录</a:t>
            </a:r>
            <a:endParaRPr lang="zh-CN" altLang="en-US" dirty="0"/>
          </a:p>
        </p:txBody>
      </p:sp>
      <p:sp>
        <p:nvSpPr>
          <p:cNvPr id="5122" name="文本占位符 677892"/>
          <p:cNvSpPr>
            <a:spLocks noGrp="1"/>
          </p:cNvSpPr>
          <p:nvPr>
            <p:ph idx="1"/>
          </p:nvPr>
        </p:nvSpPr>
        <p:spPr>
          <a:ln/>
        </p:spPr>
        <p:txBody>
          <a:bodyPr anchor="t"/>
          <a:p>
            <a:pPr>
              <a:buNone/>
            </a:pPr>
            <a:r>
              <a:rPr lang="zh-CN" altLang="en-US" sz="2400" dirty="0">
                <a:hlinkClick r:id="rId1" action="ppaction://hlinksldjump"/>
              </a:rPr>
              <a:t>三、单条</a:t>
            </a:r>
            <a:r>
              <a:rPr lang="en-US" altLang="zh-CN" sz="2400" dirty="0">
                <a:hlinkClick r:id="rId1" action="ppaction://hlinksldjump"/>
              </a:rPr>
              <a:t>K</a:t>
            </a:r>
            <a:r>
              <a:rPr lang="zh-CN" altLang="en-US" sz="2400" dirty="0">
                <a:hlinkClick r:id="rId1" action="ppaction://hlinksldjump"/>
              </a:rPr>
              <a:t>线的使用规则</a:t>
            </a:r>
            <a:endParaRPr lang="zh-CN" altLang="en-US" sz="2400" dirty="0"/>
          </a:p>
          <a:p>
            <a:pPr>
              <a:buNone/>
            </a:pPr>
            <a:r>
              <a:rPr lang="en-US" altLang="zh-CN" sz="1800" dirty="0">
                <a:latin typeface="宋体" panose="02010600030101010101" pitchFamily="2" charset="-122"/>
                <a:hlinkClick r:id="rId1" action="ppaction://hlinksldjump"/>
              </a:rPr>
              <a:t>1</a:t>
            </a:r>
            <a:r>
              <a:rPr lang="zh-CN" altLang="en-US" sz="1800" dirty="0">
                <a:latin typeface="宋体" panose="02010600030101010101" pitchFamily="2" charset="-122"/>
                <a:hlinkClick r:id="rId1" action="ppaction://hlinksldjump"/>
              </a:rPr>
              <a:t>、</a:t>
            </a:r>
            <a:r>
              <a:rPr lang="en-US" altLang="zh-CN" sz="1800" dirty="0">
                <a:hlinkClick r:id="rId1" action="ppaction://hlinksldjump"/>
              </a:rPr>
              <a:t>K</a:t>
            </a:r>
            <a:r>
              <a:rPr lang="zh-CN" altLang="en-US" sz="1800" dirty="0">
                <a:hlinkClick r:id="rId1" action="ppaction://hlinksldjump"/>
              </a:rPr>
              <a:t>线的来历与定义</a:t>
            </a:r>
            <a:endParaRPr lang="zh-CN" altLang="en-US" sz="1800" dirty="0"/>
          </a:p>
          <a:p>
            <a:pPr>
              <a:buNone/>
            </a:pPr>
            <a:r>
              <a:rPr lang="en-US" altLang="zh-CN" sz="1800" dirty="0">
                <a:latin typeface="宋体" panose="02010600030101010101" pitchFamily="2" charset="-122"/>
                <a:hlinkClick r:id="rId2" action="ppaction://hlinksldjump"/>
              </a:rPr>
              <a:t>2</a:t>
            </a:r>
            <a:r>
              <a:rPr lang="zh-CN" altLang="en-US" sz="1800" dirty="0">
                <a:latin typeface="宋体" panose="02010600030101010101" pitchFamily="2" charset="-122"/>
                <a:hlinkClick r:id="rId2" action="ppaction://hlinksldjump"/>
              </a:rPr>
              <a:t>、单根</a:t>
            </a:r>
            <a:r>
              <a:rPr lang="en-US" altLang="zh-CN" sz="1800" dirty="0">
                <a:latin typeface="宋体" panose="02010600030101010101" pitchFamily="2" charset="-122"/>
                <a:hlinkClick r:id="rId2" action="ppaction://hlinksldjump"/>
              </a:rPr>
              <a:t>K</a:t>
            </a:r>
            <a:r>
              <a:rPr lang="zh-CN" altLang="en-US" sz="1800" dirty="0">
                <a:latin typeface="宋体" panose="02010600030101010101" pitchFamily="2" charset="-122"/>
                <a:hlinkClick r:id="rId2" action="ppaction://hlinksldjump"/>
              </a:rPr>
              <a:t>线的分类</a:t>
            </a:r>
            <a:endParaRPr lang="zh-CN" altLang="en-US" sz="1800" dirty="0">
              <a:latin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2400" dirty="0">
                <a:hlinkClick r:id="rId3" action="ppaction://hlinksldjump"/>
              </a:rPr>
              <a:t>四、</a:t>
            </a:r>
            <a:r>
              <a:rPr lang="en-US" altLang="zh-CN" sz="2400" dirty="0">
                <a:hlinkClick r:id="rId3" action="ppaction://hlinksldjump"/>
              </a:rPr>
              <a:t>K</a:t>
            </a:r>
            <a:r>
              <a:rPr lang="zh-CN" altLang="en-US" sz="2400" dirty="0">
                <a:hlinkClick r:id="rId3" action="ppaction://hlinksldjump"/>
              </a:rPr>
              <a:t>线组合形态</a:t>
            </a:r>
            <a:endParaRPr lang="zh-CN" altLang="en-US" sz="2400" dirty="0"/>
          </a:p>
          <a:p>
            <a:pPr>
              <a:buNone/>
            </a:pPr>
            <a:r>
              <a:rPr lang="zh-CN" altLang="en-US" sz="2400" dirty="0">
                <a:hlinkClick r:id="rId4" action="ppaction://hlinksldjump"/>
              </a:rPr>
              <a:t>五、走势技术形态分析</a:t>
            </a:r>
            <a:endParaRPr lang="zh-CN" altLang="en-US" sz="2400" dirty="0"/>
          </a:p>
          <a:p>
            <a:pPr>
              <a:buNone/>
            </a:pPr>
            <a:endParaRPr lang="zh-CN" altLang="en-US" sz="2000" dirty="0"/>
          </a:p>
          <a:p>
            <a:pPr>
              <a:buNone/>
            </a:pPr>
            <a:endParaRPr lang="zh-CN" altLang="en-US" sz="2000" dirty="0"/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文本占位符 493570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91250"/>
          </a:xfrm>
          <a:ln/>
        </p:spPr>
        <p:txBody>
          <a:bodyPr anchor="t"/>
          <a:p>
            <a:pPr>
              <a:buNone/>
            </a:pPr>
            <a:r>
              <a:rPr lang="en-US" altLang="zh-CN"/>
              <a:t>18</a:t>
            </a:r>
            <a:r>
              <a:rPr lang="zh-CN" altLang="en-US" dirty="0"/>
              <a:t>、垂死十字星（墓碑）</a:t>
            </a:r>
            <a:endParaRPr lang="zh-CN" altLang="en-US" dirty="0"/>
          </a:p>
          <a:p>
            <a:pPr>
              <a:buNone/>
            </a:pPr>
            <a:r>
              <a:rPr lang="en-US" altLang="zh-CN"/>
              <a:t>    </a:t>
            </a:r>
            <a:r>
              <a:rPr lang="zh-CN" altLang="en-US" sz="2600" dirty="0"/>
              <a:t>有较长上影线，开盘价，收盘价处于相同的水平，是可靠的转势信号。</a:t>
            </a:r>
            <a:endParaRPr lang="zh-CN" altLang="en-US" dirty="0"/>
          </a:p>
        </p:txBody>
      </p:sp>
      <p:grpSp>
        <p:nvGrpSpPr>
          <p:cNvPr id="15362" name="组合 493628"/>
          <p:cNvGrpSpPr/>
          <p:nvPr/>
        </p:nvGrpSpPr>
        <p:grpSpPr>
          <a:xfrm>
            <a:off x="1331913" y="2349500"/>
            <a:ext cx="5903912" cy="2735263"/>
            <a:chOff x="839" y="1480"/>
            <a:chExt cx="3719" cy="1723"/>
          </a:xfrm>
        </p:grpSpPr>
        <p:sp>
          <p:nvSpPr>
            <p:cNvPr id="15363" name="直接连接符 493574"/>
            <p:cNvSpPr/>
            <p:nvPr/>
          </p:nvSpPr>
          <p:spPr>
            <a:xfrm>
              <a:off x="907" y="2744"/>
              <a:ext cx="0" cy="39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64" name="直接连接符 493575"/>
            <p:cNvSpPr/>
            <p:nvPr/>
          </p:nvSpPr>
          <p:spPr>
            <a:xfrm>
              <a:off x="839" y="2837"/>
              <a:ext cx="135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65" name="矩形 493577"/>
            <p:cNvSpPr/>
            <p:nvPr/>
          </p:nvSpPr>
          <p:spPr>
            <a:xfrm>
              <a:off x="1041" y="2584"/>
              <a:ext cx="135" cy="131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66" name="直接连接符 493578"/>
            <p:cNvSpPr/>
            <p:nvPr/>
          </p:nvSpPr>
          <p:spPr>
            <a:xfrm>
              <a:off x="1109" y="2443"/>
              <a:ext cx="0" cy="13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67" name="直接连接符 493579"/>
            <p:cNvSpPr/>
            <p:nvPr/>
          </p:nvSpPr>
          <p:spPr>
            <a:xfrm>
              <a:off x="1100" y="2723"/>
              <a:ext cx="0" cy="23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68" name="矩形 493581"/>
            <p:cNvSpPr/>
            <p:nvPr/>
          </p:nvSpPr>
          <p:spPr>
            <a:xfrm rot="10800000">
              <a:off x="1252" y="2293"/>
              <a:ext cx="115" cy="393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69" name="直接连接符 493582"/>
            <p:cNvSpPr/>
            <p:nvPr/>
          </p:nvSpPr>
          <p:spPr>
            <a:xfrm rot="10800000">
              <a:off x="1306" y="2023"/>
              <a:ext cx="0" cy="26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70" name="椭圆 493583"/>
            <p:cNvSpPr/>
            <p:nvPr/>
          </p:nvSpPr>
          <p:spPr>
            <a:xfrm>
              <a:off x="1431" y="1705"/>
              <a:ext cx="318" cy="81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71" name="直接连接符 493586"/>
            <p:cNvSpPr/>
            <p:nvPr/>
          </p:nvSpPr>
          <p:spPr>
            <a:xfrm rot="10800000">
              <a:off x="1591" y="1775"/>
              <a:ext cx="0" cy="477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72" name="矩形 493588"/>
            <p:cNvSpPr/>
            <p:nvPr/>
          </p:nvSpPr>
          <p:spPr>
            <a:xfrm>
              <a:off x="1805" y="2442"/>
              <a:ext cx="110" cy="333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73" name="直接连接符 493589"/>
            <p:cNvSpPr/>
            <p:nvPr/>
          </p:nvSpPr>
          <p:spPr>
            <a:xfrm>
              <a:off x="1861" y="2313"/>
              <a:ext cx="0" cy="13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74" name="直接连接符 493590"/>
            <p:cNvSpPr/>
            <p:nvPr/>
          </p:nvSpPr>
          <p:spPr>
            <a:xfrm>
              <a:off x="1861" y="2767"/>
              <a:ext cx="0" cy="13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75" name="矩形 493592"/>
            <p:cNvSpPr/>
            <p:nvPr/>
          </p:nvSpPr>
          <p:spPr>
            <a:xfrm>
              <a:off x="2025" y="2817"/>
              <a:ext cx="106" cy="238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76" name="直接连接符 493593"/>
            <p:cNvSpPr/>
            <p:nvPr/>
          </p:nvSpPr>
          <p:spPr>
            <a:xfrm>
              <a:off x="2081" y="2688"/>
              <a:ext cx="0" cy="13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77" name="直接连接符 493594"/>
            <p:cNvSpPr/>
            <p:nvPr/>
          </p:nvSpPr>
          <p:spPr>
            <a:xfrm>
              <a:off x="2081" y="3054"/>
              <a:ext cx="0" cy="13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78" name="矩形 493597"/>
            <p:cNvSpPr/>
            <p:nvPr/>
          </p:nvSpPr>
          <p:spPr>
            <a:xfrm>
              <a:off x="2963" y="2756"/>
              <a:ext cx="110" cy="263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79" name="直接连接符 493598"/>
            <p:cNvSpPr/>
            <p:nvPr/>
          </p:nvSpPr>
          <p:spPr>
            <a:xfrm>
              <a:off x="3017" y="2615"/>
              <a:ext cx="0" cy="13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80" name="直接连接符 493599"/>
            <p:cNvSpPr/>
            <p:nvPr/>
          </p:nvSpPr>
          <p:spPr>
            <a:xfrm>
              <a:off x="3019" y="3019"/>
              <a:ext cx="0" cy="16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81" name="矩形 493601"/>
            <p:cNvSpPr/>
            <p:nvPr/>
          </p:nvSpPr>
          <p:spPr>
            <a:xfrm>
              <a:off x="3219" y="2431"/>
              <a:ext cx="110" cy="394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82" name="直接连接符 493602"/>
            <p:cNvSpPr/>
            <p:nvPr/>
          </p:nvSpPr>
          <p:spPr>
            <a:xfrm>
              <a:off x="3269" y="2832"/>
              <a:ext cx="0" cy="26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83" name="直接连接符 493603"/>
            <p:cNvSpPr/>
            <p:nvPr/>
          </p:nvSpPr>
          <p:spPr>
            <a:xfrm>
              <a:off x="3269" y="2287"/>
              <a:ext cx="0" cy="14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84" name="矩形 493605"/>
            <p:cNvSpPr/>
            <p:nvPr/>
          </p:nvSpPr>
          <p:spPr>
            <a:xfrm>
              <a:off x="3450" y="2045"/>
              <a:ext cx="106" cy="620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85" name="直接连接符 493606"/>
            <p:cNvSpPr/>
            <p:nvPr/>
          </p:nvSpPr>
          <p:spPr>
            <a:xfrm>
              <a:off x="3506" y="1909"/>
              <a:ext cx="0" cy="13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86" name="直接连接符 493607"/>
            <p:cNvSpPr/>
            <p:nvPr/>
          </p:nvSpPr>
          <p:spPr>
            <a:xfrm>
              <a:off x="3506" y="2661"/>
              <a:ext cx="0" cy="26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87" name="椭圆 493609"/>
            <p:cNvSpPr/>
            <p:nvPr/>
          </p:nvSpPr>
          <p:spPr>
            <a:xfrm>
              <a:off x="3642" y="1480"/>
              <a:ext cx="318" cy="811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88" name="直接连接符 493612"/>
            <p:cNvSpPr/>
            <p:nvPr/>
          </p:nvSpPr>
          <p:spPr>
            <a:xfrm rot="10800000">
              <a:off x="3803" y="1589"/>
              <a:ext cx="0" cy="477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89" name="矩形 493614"/>
            <p:cNvSpPr/>
            <p:nvPr/>
          </p:nvSpPr>
          <p:spPr>
            <a:xfrm>
              <a:off x="4026" y="2149"/>
              <a:ext cx="114" cy="393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90" name="直接连接符 493615"/>
            <p:cNvSpPr/>
            <p:nvPr/>
          </p:nvSpPr>
          <p:spPr>
            <a:xfrm>
              <a:off x="4087" y="2550"/>
              <a:ext cx="0" cy="26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91" name="直接连接符 493616"/>
            <p:cNvSpPr/>
            <p:nvPr/>
          </p:nvSpPr>
          <p:spPr>
            <a:xfrm>
              <a:off x="4087" y="2005"/>
              <a:ext cx="0" cy="14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92" name="矩形 493618"/>
            <p:cNvSpPr/>
            <p:nvPr/>
          </p:nvSpPr>
          <p:spPr>
            <a:xfrm rot="10800000">
              <a:off x="4228" y="2532"/>
              <a:ext cx="114" cy="393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93" name="直接连接符 493619"/>
            <p:cNvSpPr/>
            <p:nvPr/>
          </p:nvSpPr>
          <p:spPr>
            <a:xfrm rot="10800000">
              <a:off x="4282" y="2262"/>
              <a:ext cx="0" cy="26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94" name="直接连接符 493620"/>
            <p:cNvSpPr/>
            <p:nvPr/>
          </p:nvSpPr>
          <p:spPr>
            <a:xfrm>
              <a:off x="4286" y="2941"/>
              <a:ext cx="0" cy="26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95" name="矩形 493623"/>
            <p:cNvSpPr/>
            <p:nvPr/>
          </p:nvSpPr>
          <p:spPr>
            <a:xfrm rot="10800000">
              <a:off x="4443" y="2530"/>
              <a:ext cx="115" cy="393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5396" name="直接连接符 493624"/>
            <p:cNvSpPr/>
            <p:nvPr/>
          </p:nvSpPr>
          <p:spPr>
            <a:xfrm rot="10800000">
              <a:off x="4497" y="2260"/>
              <a:ext cx="0" cy="26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97" name="直接连接符 493625"/>
            <p:cNvSpPr/>
            <p:nvPr/>
          </p:nvSpPr>
          <p:spPr>
            <a:xfrm>
              <a:off x="4502" y="2926"/>
              <a:ext cx="0" cy="26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98" name="直接连接符 493626"/>
            <p:cNvSpPr/>
            <p:nvPr/>
          </p:nvSpPr>
          <p:spPr>
            <a:xfrm>
              <a:off x="1474" y="2251"/>
              <a:ext cx="227" cy="0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99" name="直接连接符 493627"/>
            <p:cNvSpPr/>
            <p:nvPr/>
          </p:nvSpPr>
          <p:spPr>
            <a:xfrm>
              <a:off x="3696" y="2069"/>
              <a:ext cx="227" cy="0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 spd="med">
    <p:strips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文本占位符 468994"/>
          <p:cNvSpPr>
            <a:spLocks noGrp="1"/>
          </p:cNvSpPr>
          <p:nvPr>
            <p:ph idx="1"/>
          </p:nvPr>
        </p:nvSpPr>
        <p:spPr>
          <a:xfrm>
            <a:off x="323850" y="981075"/>
            <a:ext cx="8569325" cy="5400675"/>
          </a:xfrm>
          <a:ln/>
        </p:spPr>
        <p:txBody>
          <a:bodyPr anchor="t"/>
          <a:p>
            <a:pPr marL="609600" indent="-609600">
              <a:buNone/>
            </a:pPr>
            <a:r>
              <a:rPr lang="en-US" altLang="zh-CN" sz="2600" b="1"/>
              <a:t>1</a:t>
            </a:r>
            <a:r>
              <a:rPr lang="zh-CN" altLang="en-US" sz="2600" b="1" dirty="0"/>
              <a:t>、早晨之星</a:t>
            </a:r>
            <a:endParaRPr lang="zh-CN" altLang="en-US" sz="2600" dirty="0"/>
          </a:p>
          <a:p>
            <a:pPr marL="609600" indent="-609600">
              <a:buNone/>
            </a:pPr>
            <a:r>
              <a:rPr lang="zh-CN" altLang="en-US" sz="2100" dirty="0"/>
              <a:t>           早晨之星，也称黎明之星。由三根</a:t>
            </a:r>
            <a:r>
              <a:rPr lang="en-US" altLang="zh-CN" sz="2100"/>
              <a:t>K</a:t>
            </a:r>
            <a:r>
              <a:rPr lang="zh-CN" altLang="en-US" sz="2100" dirty="0"/>
              <a:t>线组成，是可靠程度甚强的转势信号。</a:t>
            </a:r>
            <a:endParaRPr lang="zh-CN" altLang="en-US" sz="2100" dirty="0"/>
          </a:p>
          <a:p>
            <a:pPr marL="609600" indent="-609600">
              <a:buNone/>
            </a:pPr>
            <a:r>
              <a:rPr lang="zh-CN" altLang="en-US" sz="2100" dirty="0"/>
              <a:t>   （</a:t>
            </a:r>
            <a:r>
              <a:rPr lang="en-US" altLang="zh-CN" sz="2100"/>
              <a:t>1</a:t>
            </a:r>
            <a:r>
              <a:rPr lang="zh-CN" altLang="en-US" sz="2100" dirty="0"/>
              <a:t>）在下跌过程中出现实体修长的阴线。</a:t>
            </a:r>
            <a:endParaRPr lang="zh-CN" altLang="en-US" sz="2100" dirty="0"/>
          </a:p>
          <a:p>
            <a:pPr marL="609600" indent="-609600">
              <a:buNone/>
            </a:pPr>
            <a:r>
              <a:rPr lang="zh-CN" altLang="en-US" sz="2100" dirty="0"/>
              <a:t>   （</a:t>
            </a:r>
            <a:r>
              <a:rPr lang="en-US" altLang="zh-CN" sz="2100"/>
              <a:t>2</a:t>
            </a:r>
            <a:r>
              <a:rPr lang="zh-CN" altLang="en-US" sz="2100" dirty="0"/>
              <a:t>）</a:t>
            </a:r>
            <a:r>
              <a:rPr lang="en-US" altLang="zh-CN" sz="2100"/>
              <a:t>k</a:t>
            </a:r>
            <a:r>
              <a:rPr lang="zh-CN" altLang="en-US" sz="2100" dirty="0"/>
              <a:t>线的实体部分逐渐缩小，形成星的主体。</a:t>
            </a:r>
            <a:endParaRPr lang="zh-CN" altLang="en-US" sz="2100" dirty="0"/>
          </a:p>
          <a:p>
            <a:pPr marL="609600" indent="-609600">
              <a:buNone/>
            </a:pPr>
            <a:r>
              <a:rPr lang="zh-CN" altLang="en-US" sz="2100" dirty="0"/>
              <a:t>   （</a:t>
            </a:r>
            <a:r>
              <a:rPr lang="en-US" altLang="zh-CN" sz="2100"/>
              <a:t>3</a:t>
            </a:r>
            <a:r>
              <a:rPr lang="zh-CN" altLang="en-US" sz="2100" dirty="0"/>
              <a:t>）出现大阳线，价格回升至第一根</a:t>
            </a:r>
            <a:r>
              <a:rPr lang="en-US" altLang="zh-CN" sz="2100"/>
              <a:t>k</a:t>
            </a:r>
            <a:r>
              <a:rPr lang="zh-CN" altLang="en-US" sz="2100" dirty="0"/>
              <a:t>线范围内。</a:t>
            </a:r>
            <a:endParaRPr lang="zh-CN" altLang="en-US" sz="2100" dirty="0"/>
          </a:p>
        </p:txBody>
      </p:sp>
      <p:grpSp>
        <p:nvGrpSpPr>
          <p:cNvPr id="16386" name="组合 469103"/>
          <p:cNvGrpSpPr/>
          <p:nvPr/>
        </p:nvGrpSpPr>
        <p:grpSpPr>
          <a:xfrm>
            <a:off x="2484438" y="3716338"/>
            <a:ext cx="3527425" cy="2389187"/>
            <a:chOff x="1565" y="2341"/>
            <a:chExt cx="2222" cy="1505"/>
          </a:xfrm>
        </p:grpSpPr>
        <p:grpSp>
          <p:nvGrpSpPr>
            <p:cNvPr id="16387" name="组合 469032"/>
            <p:cNvGrpSpPr/>
            <p:nvPr/>
          </p:nvGrpSpPr>
          <p:grpSpPr>
            <a:xfrm>
              <a:off x="1565" y="2385"/>
              <a:ext cx="129" cy="683"/>
              <a:chOff x="6133" y="4289"/>
              <a:chExt cx="142" cy="1150"/>
            </a:xfrm>
          </p:grpSpPr>
          <p:sp>
            <p:nvSpPr>
              <p:cNvPr id="16388" name="矩形 469033"/>
              <p:cNvSpPr/>
              <p:nvPr/>
            </p:nvSpPr>
            <p:spPr>
              <a:xfrm>
                <a:off x="6133" y="4289"/>
                <a:ext cx="142" cy="850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6389" name="直接连接符 469034"/>
              <p:cNvSpPr/>
              <p:nvPr/>
            </p:nvSpPr>
            <p:spPr>
              <a:xfrm>
                <a:off x="6208" y="5156"/>
                <a:ext cx="0" cy="28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6390" name="组合 469035"/>
            <p:cNvGrpSpPr/>
            <p:nvPr/>
          </p:nvGrpSpPr>
          <p:grpSpPr>
            <a:xfrm>
              <a:off x="1890" y="2639"/>
              <a:ext cx="127" cy="754"/>
              <a:chOff x="6065" y="4762"/>
              <a:chExt cx="147" cy="1270"/>
            </a:xfrm>
          </p:grpSpPr>
          <p:sp>
            <p:nvSpPr>
              <p:cNvPr id="16391" name="矩形 469036"/>
              <p:cNvSpPr/>
              <p:nvPr/>
            </p:nvSpPr>
            <p:spPr>
              <a:xfrm>
                <a:off x="6065" y="5062"/>
                <a:ext cx="147" cy="680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6392" name="直接连接符 469037"/>
              <p:cNvSpPr/>
              <p:nvPr/>
            </p:nvSpPr>
            <p:spPr>
              <a:xfrm>
                <a:off x="6140" y="5749"/>
                <a:ext cx="0" cy="28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6393" name="直接连接符 469038"/>
              <p:cNvSpPr/>
              <p:nvPr/>
            </p:nvSpPr>
            <p:spPr>
              <a:xfrm>
                <a:off x="6132" y="4762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6394" name="组合 469040"/>
            <p:cNvGrpSpPr/>
            <p:nvPr/>
          </p:nvGrpSpPr>
          <p:grpSpPr>
            <a:xfrm>
              <a:off x="2561" y="3375"/>
              <a:ext cx="157" cy="471"/>
              <a:chOff x="5860" y="6452"/>
              <a:chExt cx="180" cy="792"/>
            </a:xfrm>
          </p:grpSpPr>
          <p:sp>
            <p:nvSpPr>
              <p:cNvPr id="16395" name="矩形 469041"/>
              <p:cNvSpPr/>
              <p:nvPr/>
            </p:nvSpPr>
            <p:spPr>
              <a:xfrm>
                <a:off x="5860" y="6608"/>
                <a:ext cx="180" cy="57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6396" name="直接连接符 469042"/>
              <p:cNvSpPr/>
              <p:nvPr/>
            </p:nvSpPr>
            <p:spPr>
              <a:xfrm>
                <a:off x="5950" y="6452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6397" name="直接连接符 469043"/>
              <p:cNvSpPr/>
              <p:nvPr/>
            </p:nvSpPr>
            <p:spPr>
              <a:xfrm>
                <a:off x="5962" y="6677"/>
                <a:ext cx="0" cy="567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6398" name="矩形 469045"/>
            <p:cNvSpPr/>
            <p:nvPr/>
          </p:nvSpPr>
          <p:spPr>
            <a:xfrm>
              <a:off x="2923" y="3228"/>
              <a:ext cx="104" cy="185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grpSp>
          <p:nvGrpSpPr>
            <p:cNvPr id="16399" name="组合 469048"/>
            <p:cNvGrpSpPr/>
            <p:nvPr/>
          </p:nvGrpSpPr>
          <p:grpSpPr>
            <a:xfrm>
              <a:off x="3486" y="2515"/>
              <a:ext cx="104" cy="435"/>
              <a:chOff x="7761" y="5063"/>
              <a:chExt cx="119" cy="732"/>
            </a:xfrm>
          </p:grpSpPr>
          <p:sp>
            <p:nvSpPr>
              <p:cNvPr id="16400" name="矩形 469049"/>
              <p:cNvSpPr/>
              <p:nvPr/>
            </p:nvSpPr>
            <p:spPr>
              <a:xfrm>
                <a:off x="7761" y="5223"/>
                <a:ext cx="119" cy="260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6401" name="直接连接符 469050"/>
              <p:cNvSpPr/>
              <p:nvPr/>
            </p:nvSpPr>
            <p:spPr>
              <a:xfrm>
                <a:off x="7821" y="5512"/>
                <a:ext cx="0" cy="28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6402" name="直接连接符 469051"/>
              <p:cNvSpPr/>
              <p:nvPr/>
            </p:nvSpPr>
            <p:spPr>
              <a:xfrm>
                <a:off x="7821" y="5063"/>
                <a:ext cx="0" cy="151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6403" name="组合 469052"/>
            <p:cNvGrpSpPr/>
            <p:nvPr/>
          </p:nvGrpSpPr>
          <p:grpSpPr>
            <a:xfrm>
              <a:off x="3276" y="2693"/>
              <a:ext cx="104" cy="449"/>
              <a:chOff x="5900" y="6395"/>
              <a:chExt cx="119" cy="756"/>
            </a:xfrm>
          </p:grpSpPr>
          <p:sp>
            <p:nvSpPr>
              <p:cNvPr id="16404" name="矩形 469053"/>
              <p:cNvSpPr/>
              <p:nvPr/>
            </p:nvSpPr>
            <p:spPr>
              <a:xfrm>
                <a:off x="5900" y="6587"/>
                <a:ext cx="119" cy="397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6405" name="直接连接符 469054"/>
              <p:cNvSpPr/>
              <p:nvPr/>
            </p:nvSpPr>
            <p:spPr>
              <a:xfrm>
                <a:off x="5960" y="6995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6406" name="直接连接符 469055"/>
              <p:cNvSpPr/>
              <p:nvPr/>
            </p:nvSpPr>
            <p:spPr>
              <a:xfrm>
                <a:off x="5960" y="6395"/>
                <a:ext cx="0" cy="181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6407" name="组合 469056"/>
            <p:cNvGrpSpPr/>
            <p:nvPr/>
          </p:nvGrpSpPr>
          <p:grpSpPr>
            <a:xfrm>
              <a:off x="3683" y="2341"/>
              <a:ext cx="104" cy="449"/>
              <a:chOff x="5720" y="6827"/>
              <a:chExt cx="119" cy="758"/>
            </a:xfrm>
          </p:grpSpPr>
          <p:sp>
            <p:nvSpPr>
              <p:cNvPr id="16408" name="矩形 469057"/>
              <p:cNvSpPr/>
              <p:nvPr/>
            </p:nvSpPr>
            <p:spPr>
              <a:xfrm>
                <a:off x="5720" y="6827"/>
                <a:ext cx="119" cy="567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6409" name="直接连接符 469058"/>
              <p:cNvSpPr/>
              <p:nvPr/>
            </p:nvSpPr>
            <p:spPr>
              <a:xfrm>
                <a:off x="5777" y="7415"/>
                <a:ext cx="0" cy="17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6410" name="矩形 469060"/>
            <p:cNvSpPr/>
            <p:nvPr/>
          </p:nvSpPr>
          <p:spPr>
            <a:xfrm>
              <a:off x="2217" y="3106"/>
              <a:ext cx="124" cy="278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grpSp>
          <p:nvGrpSpPr>
            <p:cNvPr id="16411" name="组合 469063"/>
            <p:cNvGrpSpPr/>
            <p:nvPr/>
          </p:nvGrpSpPr>
          <p:grpSpPr>
            <a:xfrm>
              <a:off x="3094" y="2923"/>
              <a:ext cx="103" cy="377"/>
              <a:chOff x="7280" y="5165"/>
              <a:chExt cx="119" cy="636"/>
            </a:xfrm>
          </p:grpSpPr>
          <p:sp>
            <p:nvSpPr>
              <p:cNvPr id="16412" name="矩形 469064"/>
              <p:cNvSpPr/>
              <p:nvPr/>
            </p:nvSpPr>
            <p:spPr>
              <a:xfrm>
                <a:off x="7280" y="5447"/>
                <a:ext cx="119" cy="181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6413" name="直接连接符 469065"/>
              <p:cNvSpPr/>
              <p:nvPr/>
            </p:nvSpPr>
            <p:spPr>
              <a:xfrm>
                <a:off x="7340" y="5645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6414" name="直接连接符 469066"/>
              <p:cNvSpPr/>
              <p:nvPr/>
            </p:nvSpPr>
            <p:spPr>
              <a:xfrm>
                <a:off x="7340" y="5165"/>
                <a:ext cx="0" cy="27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sp>
        <p:nvSpPr>
          <p:cNvPr id="16415" name="标题 469099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87362"/>
          </a:xfrm>
          <a:ln/>
        </p:spPr>
        <p:txBody>
          <a:bodyPr anchor="ctr" anchorCtr="1"/>
          <a:p>
            <a:r>
              <a:rPr lang="zh-CN" altLang="en-US" sz="3800" b="1" dirty="0"/>
              <a:t>四、</a:t>
            </a:r>
            <a:r>
              <a:rPr lang="en-US" altLang="zh-CN" sz="3800" b="1"/>
              <a:t>K</a:t>
            </a:r>
            <a:r>
              <a:rPr lang="zh-CN" altLang="en-US" sz="3800" b="1" dirty="0"/>
              <a:t>线组合形态</a:t>
            </a:r>
            <a:r>
              <a:rPr lang="zh-CN" altLang="en-US" sz="3800" dirty="0"/>
              <a:t> </a:t>
            </a:r>
            <a:endParaRPr lang="zh-CN" altLang="en-US" sz="3800" dirty="0"/>
          </a:p>
        </p:txBody>
      </p:sp>
      <p:sp>
        <p:nvSpPr>
          <p:cNvPr id="469103" name="椭圆 469102"/>
          <p:cNvSpPr/>
          <p:nvPr/>
        </p:nvSpPr>
        <p:spPr>
          <a:xfrm>
            <a:off x="3419475" y="4292600"/>
            <a:ext cx="1512888" cy="1944688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6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文本占位符 477186"/>
          <p:cNvSpPr>
            <a:spLocks noGrp="1"/>
          </p:cNvSpPr>
          <p:nvPr>
            <p:ph idx="1"/>
          </p:nvPr>
        </p:nvSpPr>
        <p:spPr>
          <a:xfrm>
            <a:off x="323850" y="404813"/>
            <a:ext cx="8569325" cy="6048375"/>
          </a:xfrm>
          <a:ln/>
        </p:spPr>
        <p:txBody>
          <a:bodyPr anchor="t"/>
          <a:p>
            <a:pPr marL="609600" indent="-609600">
              <a:buNone/>
            </a:pPr>
            <a:r>
              <a:rPr lang="en-US" altLang="zh-CN" sz="2600" b="1"/>
              <a:t>2</a:t>
            </a:r>
            <a:r>
              <a:rPr lang="zh-CN" altLang="en-US" sz="2600" b="1" dirty="0">
                <a:latin typeface="宋体" panose="02010600030101010101" pitchFamily="2" charset="-122"/>
              </a:rPr>
              <a:t>、黄昏之星</a:t>
            </a:r>
            <a:endParaRPr lang="zh-CN" altLang="en-US" sz="2600" b="1" dirty="0">
              <a:latin typeface="宋体" panose="02010600030101010101" pitchFamily="2" charset="-122"/>
            </a:endParaRPr>
          </a:p>
          <a:p>
            <a:pPr marL="609600" indent="-609600">
              <a:buNone/>
            </a:pPr>
            <a:r>
              <a:rPr lang="zh-CN" altLang="en-US" b="1" dirty="0"/>
              <a:t>        </a:t>
            </a:r>
            <a:r>
              <a:rPr lang="zh-CN" altLang="en-US" sz="2100" dirty="0"/>
              <a:t>“夕阳无限好，只是近黄昏” 顾名思义，光明即将过去，黑暗即将来临，在上升过程中出现此图形是较为可靠的转势信号</a:t>
            </a:r>
            <a:endParaRPr lang="zh-CN" altLang="en-US" sz="2100" dirty="0"/>
          </a:p>
          <a:p>
            <a:pPr marL="609600" indent="-609600">
              <a:buNone/>
            </a:pPr>
            <a:r>
              <a:rPr lang="zh-CN" altLang="en-US" sz="2100" dirty="0"/>
              <a:t>  （</a:t>
            </a:r>
            <a:r>
              <a:rPr lang="en-US" altLang="zh-CN" sz="2100"/>
              <a:t>1</a:t>
            </a:r>
            <a:r>
              <a:rPr lang="zh-CN" altLang="en-US" sz="2100" dirty="0"/>
              <a:t>）在上升过程中，出现实体修长的阳线。</a:t>
            </a:r>
            <a:endParaRPr lang="zh-CN" altLang="en-US" sz="2100" dirty="0"/>
          </a:p>
          <a:p>
            <a:pPr marL="609600" indent="-609600">
              <a:buNone/>
            </a:pPr>
            <a:r>
              <a:rPr lang="zh-CN" altLang="en-US" sz="2100" dirty="0"/>
              <a:t>  （</a:t>
            </a:r>
            <a:r>
              <a:rPr lang="en-US" altLang="zh-CN" sz="2100"/>
              <a:t>2</a:t>
            </a:r>
            <a:r>
              <a:rPr lang="zh-CN" altLang="en-US" sz="2100" dirty="0"/>
              <a:t>）跳空高开，</a:t>
            </a:r>
            <a:r>
              <a:rPr lang="en-US" altLang="zh-CN" sz="2100"/>
              <a:t>k</a:t>
            </a:r>
            <a:r>
              <a:rPr lang="zh-CN" altLang="en-US" sz="2100" dirty="0"/>
              <a:t>线的实体逐渐缩小，形成星的主体部分。</a:t>
            </a:r>
            <a:endParaRPr lang="zh-CN" altLang="en-US" sz="2100" dirty="0"/>
          </a:p>
          <a:p>
            <a:pPr marL="609600" indent="-609600">
              <a:buNone/>
            </a:pPr>
            <a:r>
              <a:rPr lang="zh-CN" altLang="en-US" sz="2100" dirty="0"/>
              <a:t>  （</a:t>
            </a:r>
            <a:r>
              <a:rPr lang="en-US" altLang="zh-CN" sz="2100"/>
              <a:t>3</a:t>
            </a:r>
            <a:r>
              <a:rPr lang="zh-CN" altLang="en-US" sz="2100" dirty="0"/>
              <a:t>）出现大阴线。</a:t>
            </a:r>
            <a:endParaRPr lang="zh-CN" altLang="en-US" sz="2100" dirty="0"/>
          </a:p>
        </p:txBody>
      </p:sp>
      <p:grpSp>
        <p:nvGrpSpPr>
          <p:cNvPr id="17410" name="组合 477281"/>
          <p:cNvGrpSpPr/>
          <p:nvPr/>
        </p:nvGrpSpPr>
        <p:grpSpPr>
          <a:xfrm>
            <a:off x="2916238" y="3911600"/>
            <a:ext cx="3743325" cy="2562225"/>
            <a:chOff x="2403" y="2447"/>
            <a:chExt cx="1210" cy="1614"/>
          </a:xfrm>
        </p:grpSpPr>
        <p:grpSp>
          <p:nvGrpSpPr>
            <p:cNvPr id="17411" name="组合 477210"/>
            <p:cNvGrpSpPr/>
            <p:nvPr/>
          </p:nvGrpSpPr>
          <p:grpSpPr>
            <a:xfrm>
              <a:off x="2403" y="3312"/>
              <a:ext cx="82" cy="749"/>
              <a:chOff x="4280" y="9113"/>
              <a:chExt cx="142" cy="1206"/>
            </a:xfrm>
          </p:grpSpPr>
          <p:sp>
            <p:nvSpPr>
              <p:cNvPr id="17412" name="矩形 477211"/>
              <p:cNvSpPr/>
              <p:nvPr/>
            </p:nvSpPr>
            <p:spPr>
              <a:xfrm>
                <a:off x="4280" y="9275"/>
                <a:ext cx="142" cy="737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413" name="直接连接符 477212"/>
              <p:cNvSpPr/>
              <p:nvPr/>
            </p:nvSpPr>
            <p:spPr>
              <a:xfrm>
                <a:off x="4355" y="911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14" name="直接连接符 477213"/>
              <p:cNvSpPr/>
              <p:nvPr/>
            </p:nvSpPr>
            <p:spPr>
              <a:xfrm>
                <a:off x="4355" y="10007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7415" name="组合 477214"/>
            <p:cNvGrpSpPr/>
            <p:nvPr/>
          </p:nvGrpSpPr>
          <p:grpSpPr>
            <a:xfrm>
              <a:off x="2532" y="2890"/>
              <a:ext cx="103" cy="742"/>
              <a:chOff x="4639" y="9483"/>
              <a:chExt cx="180" cy="1196"/>
            </a:xfrm>
          </p:grpSpPr>
          <p:sp>
            <p:nvSpPr>
              <p:cNvPr id="17416" name="矩形 477215"/>
              <p:cNvSpPr/>
              <p:nvPr/>
            </p:nvSpPr>
            <p:spPr>
              <a:xfrm rot="10800000">
                <a:off x="4639" y="10370"/>
                <a:ext cx="180" cy="156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417" name="直接连接符 477216"/>
              <p:cNvSpPr/>
              <p:nvPr/>
            </p:nvSpPr>
            <p:spPr>
              <a:xfrm rot="10800000">
                <a:off x="4729" y="1052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18" name="直接连接符 477217"/>
              <p:cNvSpPr/>
              <p:nvPr/>
            </p:nvSpPr>
            <p:spPr>
              <a:xfrm rot="10800000">
                <a:off x="4728" y="9483"/>
                <a:ext cx="0" cy="87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7419" name="组合 477218"/>
            <p:cNvGrpSpPr/>
            <p:nvPr/>
          </p:nvGrpSpPr>
          <p:grpSpPr>
            <a:xfrm>
              <a:off x="2687" y="2763"/>
              <a:ext cx="82" cy="739"/>
              <a:chOff x="5360" y="10154"/>
              <a:chExt cx="142" cy="1190"/>
            </a:xfrm>
          </p:grpSpPr>
          <p:sp>
            <p:nvSpPr>
              <p:cNvPr id="17420" name="矩形 477219"/>
              <p:cNvSpPr/>
              <p:nvPr/>
            </p:nvSpPr>
            <p:spPr>
              <a:xfrm>
                <a:off x="5360" y="10277"/>
                <a:ext cx="142" cy="936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421" name="直接连接符 477220"/>
              <p:cNvSpPr/>
              <p:nvPr/>
            </p:nvSpPr>
            <p:spPr>
              <a:xfrm>
                <a:off x="5435" y="10154"/>
                <a:ext cx="0" cy="11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22" name="直接连接符 477221"/>
              <p:cNvSpPr/>
              <p:nvPr/>
            </p:nvSpPr>
            <p:spPr>
              <a:xfrm>
                <a:off x="5435" y="11231"/>
                <a:ext cx="0" cy="11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7423" name="组合 477224"/>
            <p:cNvGrpSpPr/>
            <p:nvPr/>
          </p:nvGrpSpPr>
          <p:grpSpPr>
            <a:xfrm>
              <a:off x="2888" y="2447"/>
              <a:ext cx="103" cy="439"/>
              <a:chOff x="5180" y="9035"/>
              <a:chExt cx="180" cy="708"/>
            </a:xfrm>
          </p:grpSpPr>
          <p:sp>
            <p:nvSpPr>
              <p:cNvPr id="17424" name="矩形 477225"/>
              <p:cNvSpPr/>
              <p:nvPr/>
            </p:nvSpPr>
            <p:spPr>
              <a:xfrm rot="10800000">
                <a:off x="5180" y="9501"/>
                <a:ext cx="180" cy="57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425" name="直接连接符 477226"/>
              <p:cNvSpPr/>
              <p:nvPr/>
            </p:nvSpPr>
            <p:spPr>
              <a:xfrm rot="10800000">
                <a:off x="5268" y="9573"/>
                <a:ext cx="0" cy="17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26" name="直接连接符 477227"/>
              <p:cNvSpPr/>
              <p:nvPr/>
            </p:nvSpPr>
            <p:spPr>
              <a:xfrm rot="10800000">
                <a:off x="5272" y="9035"/>
                <a:ext cx="0" cy="454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7427" name="组合 477228"/>
            <p:cNvGrpSpPr/>
            <p:nvPr/>
          </p:nvGrpSpPr>
          <p:grpSpPr>
            <a:xfrm>
              <a:off x="3096" y="2750"/>
              <a:ext cx="56" cy="701"/>
              <a:chOff x="6838" y="10394"/>
              <a:chExt cx="142" cy="920"/>
            </a:xfrm>
          </p:grpSpPr>
          <p:sp>
            <p:nvSpPr>
              <p:cNvPr id="17428" name="矩形 477229"/>
              <p:cNvSpPr/>
              <p:nvPr/>
            </p:nvSpPr>
            <p:spPr>
              <a:xfrm>
                <a:off x="6838" y="10517"/>
                <a:ext cx="142" cy="680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429" name="直接连接符 477230"/>
              <p:cNvSpPr/>
              <p:nvPr/>
            </p:nvSpPr>
            <p:spPr>
              <a:xfrm>
                <a:off x="6898" y="10394"/>
                <a:ext cx="0" cy="11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30" name="直接连接符 477231"/>
              <p:cNvSpPr/>
              <p:nvPr/>
            </p:nvSpPr>
            <p:spPr>
              <a:xfrm>
                <a:off x="6913" y="11201"/>
                <a:ext cx="0" cy="11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7431" name="组合 477232"/>
            <p:cNvGrpSpPr/>
            <p:nvPr/>
          </p:nvGrpSpPr>
          <p:grpSpPr>
            <a:xfrm>
              <a:off x="3230" y="3234"/>
              <a:ext cx="81" cy="497"/>
              <a:chOff x="7553" y="10592"/>
              <a:chExt cx="147" cy="801"/>
            </a:xfrm>
          </p:grpSpPr>
          <p:sp>
            <p:nvSpPr>
              <p:cNvPr id="17432" name="矩形 477233"/>
              <p:cNvSpPr/>
              <p:nvPr/>
            </p:nvSpPr>
            <p:spPr>
              <a:xfrm>
                <a:off x="7553" y="10760"/>
                <a:ext cx="147" cy="454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433" name="直接连接符 477234"/>
              <p:cNvSpPr/>
              <p:nvPr/>
            </p:nvSpPr>
            <p:spPr>
              <a:xfrm>
                <a:off x="7628" y="10592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34" name="直接连接符 477235"/>
              <p:cNvSpPr/>
              <p:nvPr/>
            </p:nvSpPr>
            <p:spPr>
              <a:xfrm>
                <a:off x="7628" y="1123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7435" name="组合 477236"/>
            <p:cNvGrpSpPr/>
            <p:nvPr/>
          </p:nvGrpSpPr>
          <p:grpSpPr>
            <a:xfrm>
              <a:off x="3359" y="3640"/>
              <a:ext cx="103" cy="290"/>
              <a:chOff x="9230" y="9743"/>
              <a:chExt cx="180" cy="468"/>
            </a:xfrm>
          </p:grpSpPr>
          <p:sp>
            <p:nvSpPr>
              <p:cNvPr id="17436" name="直接连接符 477237"/>
              <p:cNvSpPr/>
              <p:nvPr/>
            </p:nvSpPr>
            <p:spPr>
              <a:xfrm>
                <a:off x="9320" y="9743"/>
                <a:ext cx="0" cy="46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37" name="直接连接符 477238"/>
              <p:cNvSpPr/>
              <p:nvPr/>
            </p:nvSpPr>
            <p:spPr>
              <a:xfrm>
                <a:off x="9230" y="9854"/>
                <a:ext cx="18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7438" name="组合 477239"/>
            <p:cNvGrpSpPr/>
            <p:nvPr/>
          </p:nvGrpSpPr>
          <p:grpSpPr>
            <a:xfrm>
              <a:off x="3531" y="3601"/>
              <a:ext cx="82" cy="357"/>
              <a:chOff x="8458" y="10838"/>
              <a:chExt cx="142" cy="576"/>
            </a:xfrm>
          </p:grpSpPr>
          <p:sp>
            <p:nvSpPr>
              <p:cNvPr id="17439" name="矩形 477240"/>
              <p:cNvSpPr/>
              <p:nvPr/>
            </p:nvSpPr>
            <p:spPr>
              <a:xfrm>
                <a:off x="8458" y="10991"/>
                <a:ext cx="142" cy="27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7440" name="直接连接符 477241"/>
              <p:cNvSpPr/>
              <p:nvPr/>
            </p:nvSpPr>
            <p:spPr>
              <a:xfrm>
                <a:off x="8533" y="10838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41" name="直接连接符 477242"/>
              <p:cNvSpPr/>
              <p:nvPr/>
            </p:nvSpPr>
            <p:spPr>
              <a:xfrm>
                <a:off x="8533" y="11258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sp>
        <p:nvSpPr>
          <p:cNvPr id="477284" name="椭圆 477283"/>
          <p:cNvSpPr/>
          <p:nvPr/>
        </p:nvSpPr>
        <p:spPr>
          <a:xfrm>
            <a:off x="3563938" y="3860800"/>
            <a:ext cx="1873250" cy="1944688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7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占位符 481282"/>
          <p:cNvSpPr>
            <a:spLocks noGrp="1"/>
          </p:cNvSpPr>
          <p:nvPr>
            <p:ph idx="1"/>
          </p:nvPr>
        </p:nvSpPr>
        <p:spPr>
          <a:xfrm>
            <a:off x="323850" y="333375"/>
            <a:ext cx="8351838" cy="6191250"/>
          </a:xfrm>
          <a:ln/>
        </p:spPr>
        <p:txBody>
          <a:bodyPr anchor="t"/>
          <a:p>
            <a:pPr marL="3311525" indent="-3311525">
              <a:lnSpc>
                <a:spcPct val="90000"/>
              </a:lnSpc>
              <a:buNone/>
            </a:pPr>
            <a:r>
              <a:rPr lang="en-US" altLang="zh-CN" sz="2600" b="1"/>
              <a:t>3</a:t>
            </a:r>
            <a:r>
              <a:rPr lang="zh-CN" altLang="en-US" sz="2600" b="1" dirty="0"/>
              <a:t>、吞没形态</a:t>
            </a:r>
            <a:endParaRPr lang="zh-CN" altLang="en-US" sz="2600" dirty="0"/>
          </a:p>
          <a:p>
            <a:pPr marL="3311525" indent="-3311525">
              <a:lnSpc>
                <a:spcPct val="90000"/>
              </a:lnSpc>
              <a:buNone/>
            </a:pPr>
            <a:r>
              <a:rPr lang="zh-CN" altLang="en-US" sz="2100" dirty="0"/>
              <a:t>                                    </a:t>
            </a:r>
            <a:r>
              <a:rPr lang="zh-CN" altLang="en-US" sz="2100" dirty="0">
                <a:latin typeface="宋体" panose="02010600030101010101" pitchFamily="2" charset="-122"/>
              </a:rPr>
              <a:t>吞没形态是由两根大小不等、阴阳相反的</a:t>
            </a:r>
            <a:r>
              <a:rPr lang="en-US" altLang="zh-CN" sz="2100">
                <a:latin typeface="宋体" panose="02010600030101010101" pitchFamily="2" charset="-122"/>
              </a:rPr>
              <a:t>K</a:t>
            </a:r>
            <a:r>
              <a:rPr lang="zh-CN" altLang="en-US" sz="2100" dirty="0">
                <a:latin typeface="宋体" panose="02010600030101010101" pitchFamily="2" charset="-122"/>
              </a:rPr>
              <a:t>线组成。吞没形态是经常出现且较为有效的反转形态。分为两种情况：</a:t>
            </a:r>
            <a:endParaRPr lang="zh-CN" altLang="en-US" sz="2100" dirty="0">
              <a:latin typeface="宋体" panose="02010600030101010101" pitchFamily="2" charset="-122"/>
            </a:endParaRPr>
          </a:p>
          <a:p>
            <a:pPr marL="3311525" indent="-3311525">
              <a:lnSpc>
                <a:spcPct val="90000"/>
              </a:lnSpc>
              <a:buNone/>
            </a:pPr>
            <a:r>
              <a:rPr lang="zh-CN" altLang="en-US" sz="2100" dirty="0">
                <a:latin typeface="宋体" panose="02010600030101010101" pitchFamily="2" charset="-122"/>
              </a:rPr>
              <a:t>                        </a:t>
            </a:r>
            <a:endParaRPr lang="zh-CN" altLang="en-US" sz="2100" dirty="0">
              <a:latin typeface="宋体" panose="02010600030101010101" pitchFamily="2" charset="-122"/>
            </a:endParaRPr>
          </a:p>
          <a:p>
            <a:pPr marL="3311525" indent="-3311525">
              <a:lnSpc>
                <a:spcPct val="90000"/>
              </a:lnSpc>
              <a:buNone/>
            </a:pPr>
            <a:r>
              <a:rPr lang="zh-CN" altLang="en-US" sz="2100" dirty="0">
                <a:latin typeface="宋体" panose="02010600030101010101" pitchFamily="2" charset="-122"/>
              </a:rPr>
              <a:t>                          第一种是出现在上升行情中，前一根为阳线，后一根为阴线，后者将前者实体完全包容在内（可不包括上下影线）。</a:t>
            </a:r>
            <a:endParaRPr lang="zh-CN" altLang="en-US" sz="2100" dirty="0">
              <a:latin typeface="宋体" panose="02010600030101010101" pitchFamily="2" charset="-122"/>
            </a:endParaRPr>
          </a:p>
          <a:p>
            <a:pPr marL="3311525" indent="-3311525">
              <a:lnSpc>
                <a:spcPct val="90000"/>
              </a:lnSpc>
              <a:buNone/>
            </a:pPr>
            <a:br>
              <a:rPr lang="zh-CN" altLang="en-US" sz="2100" dirty="0">
                <a:latin typeface="宋体" panose="02010600030101010101" pitchFamily="2" charset="-122"/>
              </a:rPr>
            </a:br>
            <a:r>
              <a:rPr lang="zh-CN" altLang="en-US" sz="2100" dirty="0">
                <a:latin typeface="宋体" panose="02010600030101010101" pitchFamily="2" charset="-122"/>
              </a:rPr>
              <a:t>    第二种是出现在下跌行情中，前一根为阴线，后一根为阳线，后者将前者实体完全包容在内（可不包括上下影线）。</a:t>
            </a:r>
            <a:endParaRPr lang="zh-CN" altLang="en-US" sz="2100" dirty="0">
              <a:latin typeface="宋体" panose="02010600030101010101" pitchFamily="2" charset="-122"/>
            </a:endParaRPr>
          </a:p>
        </p:txBody>
      </p:sp>
      <p:grpSp>
        <p:nvGrpSpPr>
          <p:cNvPr id="18434" name="组合 481337"/>
          <p:cNvGrpSpPr/>
          <p:nvPr/>
        </p:nvGrpSpPr>
        <p:grpSpPr>
          <a:xfrm>
            <a:off x="1042988" y="1412875"/>
            <a:ext cx="2160587" cy="1944688"/>
            <a:chOff x="657" y="890"/>
            <a:chExt cx="1361" cy="1225"/>
          </a:xfrm>
        </p:grpSpPr>
        <p:sp>
          <p:nvSpPr>
            <p:cNvPr id="18435" name="矩形 481285"/>
            <p:cNvSpPr/>
            <p:nvPr/>
          </p:nvSpPr>
          <p:spPr>
            <a:xfrm>
              <a:off x="657" y="1542"/>
              <a:ext cx="145" cy="280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8436" name="直接连接符 481286"/>
            <p:cNvSpPr/>
            <p:nvPr/>
          </p:nvSpPr>
          <p:spPr>
            <a:xfrm>
              <a:off x="728" y="1391"/>
              <a:ext cx="0" cy="14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8437" name="直接连接符 481287"/>
            <p:cNvSpPr/>
            <p:nvPr/>
          </p:nvSpPr>
          <p:spPr>
            <a:xfrm>
              <a:off x="731" y="1835"/>
              <a:ext cx="0" cy="2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8438" name="矩形 481289"/>
            <p:cNvSpPr/>
            <p:nvPr/>
          </p:nvSpPr>
          <p:spPr>
            <a:xfrm>
              <a:off x="903" y="1402"/>
              <a:ext cx="151" cy="76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8439" name="直接连接符 481290"/>
            <p:cNvSpPr/>
            <p:nvPr/>
          </p:nvSpPr>
          <p:spPr>
            <a:xfrm>
              <a:off x="977" y="1256"/>
              <a:ext cx="0" cy="14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8440" name="直接连接符 481291"/>
            <p:cNvSpPr/>
            <p:nvPr/>
          </p:nvSpPr>
          <p:spPr>
            <a:xfrm>
              <a:off x="977" y="1488"/>
              <a:ext cx="0" cy="2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18441" name="组合 481294"/>
            <p:cNvGrpSpPr/>
            <p:nvPr/>
          </p:nvGrpSpPr>
          <p:grpSpPr>
            <a:xfrm>
              <a:off x="1277" y="923"/>
              <a:ext cx="145" cy="724"/>
              <a:chOff x="4460" y="1577"/>
              <a:chExt cx="147" cy="807"/>
            </a:xfrm>
          </p:grpSpPr>
          <p:sp>
            <p:nvSpPr>
              <p:cNvPr id="18442" name="矩形 481295"/>
              <p:cNvSpPr/>
              <p:nvPr/>
            </p:nvSpPr>
            <p:spPr>
              <a:xfrm>
                <a:off x="4460" y="1745"/>
                <a:ext cx="147" cy="31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8443" name="直接连接符 481296"/>
              <p:cNvSpPr/>
              <p:nvPr/>
            </p:nvSpPr>
            <p:spPr>
              <a:xfrm>
                <a:off x="4532" y="157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8444" name="直接连接符 481297"/>
              <p:cNvSpPr/>
              <p:nvPr/>
            </p:nvSpPr>
            <p:spPr>
              <a:xfrm>
                <a:off x="4535" y="2072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8445" name="矩形 481299"/>
            <p:cNvSpPr/>
            <p:nvPr/>
          </p:nvSpPr>
          <p:spPr>
            <a:xfrm>
              <a:off x="1537" y="890"/>
              <a:ext cx="140" cy="50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8446" name="直接连接符 481300"/>
            <p:cNvSpPr/>
            <p:nvPr/>
          </p:nvSpPr>
          <p:spPr>
            <a:xfrm>
              <a:off x="1608" y="1412"/>
              <a:ext cx="2" cy="2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8447" name="矩形 481302"/>
            <p:cNvSpPr/>
            <p:nvPr/>
          </p:nvSpPr>
          <p:spPr>
            <a:xfrm>
              <a:off x="1878" y="1572"/>
              <a:ext cx="140" cy="50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8448" name="直接连接符 481303"/>
            <p:cNvSpPr/>
            <p:nvPr/>
          </p:nvSpPr>
          <p:spPr>
            <a:xfrm>
              <a:off x="1952" y="1427"/>
              <a:ext cx="0" cy="14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8449" name="组合 481338"/>
          <p:cNvGrpSpPr/>
          <p:nvPr/>
        </p:nvGrpSpPr>
        <p:grpSpPr>
          <a:xfrm>
            <a:off x="1403350" y="4222750"/>
            <a:ext cx="2049463" cy="1511300"/>
            <a:chOff x="884" y="2660"/>
            <a:chExt cx="1291" cy="952"/>
          </a:xfrm>
        </p:grpSpPr>
        <p:grpSp>
          <p:nvGrpSpPr>
            <p:cNvPr id="18450" name="组合 481306"/>
            <p:cNvGrpSpPr/>
            <p:nvPr/>
          </p:nvGrpSpPr>
          <p:grpSpPr>
            <a:xfrm>
              <a:off x="884" y="2700"/>
              <a:ext cx="117" cy="410"/>
              <a:chOff x="2120" y="1625"/>
              <a:chExt cx="153" cy="570"/>
            </a:xfrm>
          </p:grpSpPr>
          <p:sp>
            <p:nvSpPr>
              <p:cNvPr id="18451" name="矩形 481307"/>
              <p:cNvSpPr/>
              <p:nvPr/>
            </p:nvSpPr>
            <p:spPr>
              <a:xfrm>
                <a:off x="2120" y="1787"/>
                <a:ext cx="153" cy="85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8452" name="直接连接符 481308"/>
              <p:cNvSpPr/>
              <p:nvPr/>
            </p:nvSpPr>
            <p:spPr>
              <a:xfrm>
                <a:off x="2195" y="1625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8453" name="直接连接符 481309"/>
              <p:cNvSpPr/>
              <p:nvPr/>
            </p:nvSpPr>
            <p:spPr>
              <a:xfrm>
                <a:off x="2195" y="1883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8454" name="组合 481310"/>
            <p:cNvGrpSpPr/>
            <p:nvPr/>
          </p:nvGrpSpPr>
          <p:grpSpPr>
            <a:xfrm>
              <a:off x="1081" y="2877"/>
              <a:ext cx="112" cy="531"/>
              <a:chOff x="5753" y="5945"/>
              <a:chExt cx="147" cy="738"/>
            </a:xfrm>
          </p:grpSpPr>
          <p:sp>
            <p:nvSpPr>
              <p:cNvPr id="18455" name="矩形 481311"/>
              <p:cNvSpPr/>
              <p:nvPr/>
            </p:nvSpPr>
            <p:spPr>
              <a:xfrm>
                <a:off x="5753" y="6113"/>
                <a:ext cx="147" cy="369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8456" name="直接连接符 481312"/>
              <p:cNvSpPr/>
              <p:nvPr/>
            </p:nvSpPr>
            <p:spPr>
              <a:xfrm>
                <a:off x="5825" y="5945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8457" name="直接连接符 481313"/>
              <p:cNvSpPr/>
              <p:nvPr/>
            </p:nvSpPr>
            <p:spPr>
              <a:xfrm>
                <a:off x="5828" y="6485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8458" name="组合 481314"/>
            <p:cNvGrpSpPr/>
            <p:nvPr/>
          </p:nvGrpSpPr>
          <p:grpSpPr>
            <a:xfrm>
              <a:off x="1295" y="3091"/>
              <a:ext cx="112" cy="488"/>
              <a:chOff x="9361" y="10937"/>
              <a:chExt cx="147" cy="678"/>
            </a:xfrm>
          </p:grpSpPr>
          <p:sp>
            <p:nvSpPr>
              <p:cNvPr id="18459" name="矩形 481315"/>
              <p:cNvSpPr/>
              <p:nvPr/>
            </p:nvSpPr>
            <p:spPr>
              <a:xfrm>
                <a:off x="9361" y="11105"/>
                <a:ext cx="147" cy="312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8460" name="直接连接符 481316"/>
              <p:cNvSpPr/>
              <p:nvPr/>
            </p:nvSpPr>
            <p:spPr>
              <a:xfrm>
                <a:off x="9433" y="1093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8461" name="直接连接符 481317"/>
              <p:cNvSpPr/>
              <p:nvPr/>
            </p:nvSpPr>
            <p:spPr>
              <a:xfrm>
                <a:off x="9436" y="11417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8462" name="组合 481326"/>
            <p:cNvGrpSpPr/>
            <p:nvPr/>
          </p:nvGrpSpPr>
          <p:grpSpPr>
            <a:xfrm>
              <a:off x="2063" y="2660"/>
              <a:ext cx="112" cy="488"/>
              <a:chOff x="9361" y="10937"/>
              <a:chExt cx="147" cy="678"/>
            </a:xfrm>
          </p:grpSpPr>
          <p:sp>
            <p:nvSpPr>
              <p:cNvPr id="18463" name="矩形 481327"/>
              <p:cNvSpPr/>
              <p:nvPr/>
            </p:nvSpPr>
            <p:spPr>
              <a:xfrm>
                <a:off x="9361" y="11105"/>
                <a:ext cx="147" cy="31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8464" name="直接连接符 481328"/>
              <p:cNvSpPr/>
              <p:nvPr/>
            </p:nvSpPr>
            <p:spPr>
              <a:xfrm>
                <a:off x="9433" y="1093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8465" name="直接连接符 481329"/>
              <p:cNvSpPr/>
              <p:nvPr/>
            </p:nvSpPr>
            <p:spPr>
              <a:xfrm>
                <a:off x="9436" y="11417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8466" name="组合 481330"/>
            <p:cNvGrpSpPr/>
            <p:nvPr/>
          </p:nvGrpSpPr>
          <p:grpSpPr>
            <a:xfrm>
              <a:off x="1882" y="2887"/>
              <a:ext cx="112" cy="487"/>
              <a:chOff x="9361" y="10937"/>
              <a:chExt cx="147" cy="678"/>
            </a:xfrm>
          </p:grpSpPr>
          <p:sp>
            <p:nvSpPr>
              <p:cNvPr id="18467" name="矩形 481331"/>
              <p:cNvSpPr/>
              <p:nvPr/>
            </p:nvSpPr>
            <p:spPr>
              <a:xfrm>
                <a:off x="9361" y="11105"/>
                <a:ext cx="147" cy="31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8468" name="直接连接符 481332"/>
              <p:cNvSpPr/>
              <p:nvPr/>
            </p:nvSpPr>
            <p:spPr>
              <a:xfrm>
                <a:off x="9433" y="1093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8469" name="直接连接符 481333"/>
              <p:cNvSpPr/>
              <p:nvPr/>
            </p:nvSpPr>
            <p:spPr>
              <a:xfrm>
                <a:off x="9436" y="11417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8470" name="矩形 481335"/>
            <p:cNvSpPr/>
            <p:nvPr/>
          </p:nvSpPr>
          <p:spPr>
            <a:xfrm>
              <a:off x="1519" y="3022"/>
              <a:ext cx="182" cy="590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481340" name="椭圆 481339"/>
          <p:cNvSpPr/>
          <p:nvPr/>
        </p:nvSpPr>
        <p:spPr>
          <a:xfrm>
            <a:off x="1908175" y="4581525"/>
            <a:ext cx="1008063" cy="1584325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81341" name="椭圆 481340"/>
          <p:cNvSpPr/>
          <p:nvPr/>
        </p:nvSpPr>
        <p:spPr>
          <a:xfrm>
            <a:off x="1763713" y="1052513"/>
            <a:ext cx="1152525" cy="1728787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8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48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文本占位符 494594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6112"/>
          </a:xfrm>
          <a:ln/>
        </p:spPr>
        <p:txBody>
          <a:bodyPr anchor="t"/>
          <a:p>
            <a:pPr>
              <a:buNone/>
            </a:pPr>
            <a:r>
              <a:rPr lang="en-US" altLang="zh-CN" sz="2600"/>
              <a:t>4</a:t>
            </a:r>
            <a:r>
              <a:rPr lang="zh-CN" altLang="en-US" sz="2600" dirty="0"/>
              <a:t>、乌云盖顶</a:t>
            </a:r>
            <a:endParaRPr lang="zh-CN" altLang="en-US" sz="2600" dirty="0"/>
          </a:p>
          <a:p>
            <a:pPr>
              <a:buNone/>
            </a:pPr>
            <a:r>
              <a:rPr lang="en-US" altLang="zh-CN" sz="2100"/>
              <a:t>      1</a:t>
            </a:r>
            <a:r>
              <a:rPr lang="zh-CN" altLang="en-US" sz="2100" dirty="0"/>
              <a:t>、在上升过程中，出现实体修长的阳线。</a:t>
            </a:r>
            <a:endParaRPr lang="zh-CN" altLang="en-US" sz="2100" dirty="0"/>
          </a:p>
          <a:p>
            <a:pPr>
              <a:buNone/>
            </a:pPr>
            <a:r>
              <a:rPr lang="en-US" altLang="zh-CN" sz="2100"/>
              <a:t>      2</a:t>
            </a:r>
            <a:r>
              <a:rPr lang="zh-CN" altLang="en-US" sz="2100" dirty="0"/>
              <a:t>、跳空高开，低走，以最低点收盘，形成大阴线。</a:t>
            </a:r>
            <a:endParaRPr lang="zh-CN" altLang="en-US" sz="2100" dirty="0"/>
          </a:p>
          <a:p>
            <a:pPr>
              <a:buNone/>
            </a:pPr>
            <a:r>
              <a:rPr lang="en-US" altLang="zh-CN" sz="2100"/>
              <a:t>      3</a:t>
            </a:r>
            <a:r>
              <a:rPr lang="zh-CN" altLang="en-US" sz="2100" dirty="0"/>
              <a:t>、第</a:t>
            </a:r>
            <a:r>
              <a:rPr lang="en-US" altLang="zh-CN" sz="2100"/>
              <a:t>2</a:t>
            </a:r>
            <a:r>
              <a:rPr lang="zh-CN" altLang="en-US" sz="2100" dirty="0"/>
              <a:t>根</a:t>
            </a:r>
            <a:r>
              <a:rPr lang="en-US" altLang="zh-CN" sz="2100"/>
              <a:t>k</a:t>
            </a:r>
            <a:r>
              <a:rPr lang="zh-CN" altLang="en-US" sz="2100" dirty="0"/>
              <a:t>线收盘价在第</a:t>
            </a:r>
            <a:r>
              <a:rPr lang="en-US" altLang="zh-CN" sz="2100"/>
              <a:t>1</a:t>
            </a:r>
            <a:r>
              <a:rPr lang="zh-CN" altLang="en-US" sz="2100" dirty="0"/>
              <a:t>根</a:t>
            </a:r>
            <a:r>
              <a:rPr lang="en-US" altLang="zh-CN" sz="2100"/>
              <a:t>k</a:t>
            </a:r>
            <a:r>
              <a:rPr lang="zh-CN" altLang="en-US" sz="2100" dirty="0"/>
              <a:t>线实体</a:t>
            </a:r>
            <a:r>
              <a:rPr lang="en-US" altLang="zh-CN" sz="2100">
                <a:solidFill>
                  <a:srgbClr val="FF3300"/>
                </a:solidFill>
              </a:rPr>
              <a:t>1/2</a:t>
            </a:r>
            <a:r>
              <a:rPr lang="zh-CN" altLang="en-US" sz="2100" dirty="0"/>
              <a:t>以下。</a:t>
            </a:r>
            <a:endParaRPr lang="zh-CN" altLang="en-US" sz="2100" dirty="0"/>
          </a:p>
        </p:txBody>
      </p:sp>
      <p:grpSp>
        <p:nvGrpSpPr>
          <p:cNvPr id="19458" name="组合 494615"/>
          <p:cNvGrpSpPr/>
          <p:nvPr/>
        </p:nvGrpSpPr>
        <p:grpSpPr>
          <a:xfrm>
            <a:off x="2268538" y="2882900"/>
            <a:ext cx="4105275" cy="3498850"/>
            <a:chOff x="1429" y="1816"/>
            <a:chExt cx="2586" cy="2204"/>
          </a:xfrm>
        </p:grpSpPr>
        <p:sp>
          <p:nvSpPr>
            <p:cNvPr id="19459" name="矩形 494596"/>
            <p:cNvSpPr/>
            <p:nvPr/>
          </p:nvSpPr>
          <p:spPr>
            <a:xfrm>
              <a:off x="1429" y="3043"/>
              <a:ext cx="250" cy="412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9460" name="直接连接符 494597"/>
            <p:cNvSpPr/>
            <p:nvPr/>
          </p:nvSpPr>
          <p:spPr>
            <a:xfrm>
              <a:off x="1552" y="2820"/>
              <a:ext cx="0" cy="20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9461" name="直接连接符 494598"/>
            <p:cNvSpPr/>
            <p:nvPr/>
          </p:nvSpPr>
          <p:spPr>
            <a:xfrm>
              <a:off x="1557" y="3474"/>
              <a:ext cx="0" cy="41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9462" name="矩形 494599"/>
            <p:cNvSpPr/>
            <p:nvPr/>
          </p:nvSpPr>
          <p:spPr>
            <a:xfrm>
              <a:off x="1854" y="2836"/>
              <a:ext cx="261" cy="112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9463" name="直接连接符 494600"/>
            <p:cNvSpPr/>
            <p:nvPr/>
          </p:nvSpPr>
          <p:spPr>
            <a:xfrm>
              <a:off x="1982" y="2621"/>
              <a:ext cx="0" cy="20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9464" name="直接连接符 494601"/>
            <p:cNvSpPr/>
            <p:nvPr/>
          </p:nvSpPr>
          <p:spPr>
            <a:xfrm>
              <a:off x="1982" y="2963"/>
              <a:ext cx="0" cy="41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9465" name="矩形 494607"/>
            <p:cNvSpPr/>
            <p:nvPr/>
          </p:nvSpPr>
          <p:spPr>
            <a:xfrm>
              <a:off x="2761" y="1816"/>
              <a:ext cx="242" cy="750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9466" name="直接连接符 494608"/>
            <p:cNvSpPr/>
            <p:nvPr/>
          </p:nvSpPr>
          <p:spPr>
            <a:xfrm>
              <a:off x="3388" y="3253"/>
              <a:ext cx="3" cy="3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9467" name="矩形 494609"/>
            <p:cNvSpPr/>
            <p:nvPr/>
          </p:nvSpPr>
          <p:spPr>
            <a:xfrm>
              <a:off x="3310" y="2485"/>
              <a:ext cx="242" cy="74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9468" name="直接连接符 494610"/>
            <p:cNvSpPr/>
            <p:nvPr/>
          </p:nvSpPr>
          <p:spPr>
            <a:xfrm>
              <a:off x="3858" y="3085"/>
              <a:ext cx="0" cy="20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9469" name="矩形 494611"/>
            <p:cNvSpPr/>
            <p:nvPr/>
          </p:nvSpPr>
          <p:spPr>
            <a:xfrm>
              <a:off x="3702" y="3271"/>
              <a:ext cx="313" cy="74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9470" name="矩形 494604"/>
            <p:cNvSpPr/>
            <p:nvPr/>
          </p:nvSpPr>
          <p:spPr>
            <a:xfrm>
              <a:off x="2422" y="2021"/>
              <a:ext cx="183" cy="798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9471" name="直接连接符 494612"/>
            <p:cNvSpPr/>
            <p:nvPr/>
          </p:nvSpPr>
          <p:spPr>
            <a:xfrm>
              <a:off x="2213" y="2419"/>
              <a:ext cx="548" cy="0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494617" name="椭圆 494616"/>
          <p:cNvSpPr/>
          <p:nvPr/>
        </p:nvSpPr>
        <p:spPr>
          <a:xfrm>
            <a:off x="3348038" y="2420938"/>
            <a:ext cx="1728787" cy="2520950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9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文本占位符 495618"/>
          <p:cNvSpPr>
            <a:spLocks noGrp="1"/>
          </p:cNvSpPr>
          <p:nvPr>
            <p:ph type="body" sz="half" idx="1"/>
          </p:nvPr>
        </p:nvSpPr>
        <p:spPr>
          <a:xfrm>
            <a:off x="539750" y="404813"/>
            <a:ext cx="8291513" cy="2189162"/>
          </a:xfrm>
          <a:ln/>
        </p:spPr>
        <p:txBody>
          <a:bodyPr anchor="t"/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/>
              <a:t>5</a:t>
            </a:r>
            <a:r>
              <a:rPr lang="zh-CN" altLang="en-US" dirty="0"/>
              <a:t>、曙光初现</a:t>
            </a:r>
            <a:endParaRPr lang="zh-CN" altLang="en-US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400" dirty="0"/>
              <a:t>      </a:t>
            </a:r>
            <a:r>
              <a:rPr lang="en-US" altLang="zh-CN" sz="2600"/>
              <a:t>1</a:t>
            </a:r>
            <a:r>
              <a:rPr lang="zh-CN" altLang="en-US" sz="2600" dirty="0"/>
              <a:t>、在下跌过程中，出现实体修长的阴线。</a:t>
            </a:r>
            <a:endParaRPr lang="zh-CN" altLang="en-US" sz="26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 sz="2600"/>
              <a:t>     2</a:t>
            </a:r>
            <a:r>
              <a:rPr lang="zh-CN" altLang="en-US" sz="2600" dirty="0"/>
              <a:t>、跳空低开，高走，以最高点收盘，形成大阳线。</a:t>
            </a:r>
            <a:endParaRPr lang="zh-CN" altLang="en-US" sz="2600" dirty="0"/>
          </a:p>
          <a:p>
            <a:pPr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600" dirty="0"/>
              <a:t>     </a:t>
            </a:r>
            <a:r>
              <a:rPr lang="en-US" altLang="zh-CN" sz="2600"/>
              <a:t>3</a:t>
            </a:r>
            <a:r>
              <a:rPr lang="zh-CN" altLang="en-US" sz="2600" dirty="0"/>
              <a:t>、第</a:t>
            </a:r>
            <a:r>
              <a:rPr lang="en-US" altLang="zh-CN" sz="2600"/>
              <a:t>2</a:t>
            </a:r>
            <a:r>
              <a:rPr lang="zh-CN" altLang="en-US" sz="2600" dirty="0"/>
              <a:t>根</a:t>
            </a:r>
            <a:r>
              <a:rPr lang="en-US" altLang="zh-CN" sz="2600"/>
              <a:t>k</a:t>
            </a:r>
            <a:r>
              <a:rPr lang="zh-CN" altLang="en-US" sz="2600" dirty="0"/>
              <a:t>线收盘价在第</a:t>
            </a:r>
            <a:r>
              <a:rPr lang="en-US" altLang="zh-CN" sz="2600"/>
              <a:t>1</a:t>
            </a:r>
            <a:r>
              <a:rPr lang="zh-CN" altLang="en-US" sz="2600" dirty="0"/>
              <a:t>根</a:t>
            </a:r>
            <a:r>
              <a:rPr lang="en-US" altLang="zh-CN" sz="2600"/>
              <a:t>k</a:t>
            </a:r>
            <a:r>
              <a:rPr lang="zh-CN" altLang="en-US" sz="2600" dirty="0"/>
              <a:t>线实体</a:t>
            </a:r>
            <a:r>
              <a:rPr lang="en-US" altLang="zh-CN" sz="2600">
                <a:solidFill>
                  <a:srgbClr val="FF3300"/>
                </a:solidFill>
              </a:rPr>
              <a:t>1/2</a:t>
            </a:r>
            <a:r>
              <a:rPr lang="zh-CN" altLang="en-US" sz="2600" dirty="0"/>
              <a:t>以上。</a:t>
            </a:r>
            <a:endParaRPr lang="zh-CN" altLang="en-US" sz="2600" dirty="0"/>
          </a:p>
        </p:txBody>
      </p:sp>
      <p:grpSp>
        <p:nvGrpSpPr>
          <p:cNvPr id="20482" name="组合 495637"/>
          <p:cNvGrpSpPr/>
          <p:nvPr/>
        </p:nvGrpSpPr>
        <p:grpSpPr>
          <a:xfrm>
            <a:off x="2484438" y="2565400"/>
            <a:ext cx="4106862" cy="3603625"/>
            <a:chOff x="1565" y="1616"/>
            <a:chExt cx="2587" cy="2270"/>
          </a:xfrm>
        </p:grpSpPr>
        <p:sp>
          <p:nvSpPr>
            <p:cNvPr id="20483" name="矩形 495620"/>
            <p:cNvSpPr/>
            <p:nvPr/>
          </p:nvSpPr>
          <p:spPr>
            <a:xfrm rot="10800000">
              <a:off x="3901" y="2183"/>
              <a:ext cx="251" cy="412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0484" name="直接连接符 495621"/>
            <p:cNvSpPr/>
            <p:nvPr/>
          </p:nvSpPr>
          <p:spPr>
            <a:xfrm rot="10800000">
              <a:off x="4031" y="2611"/>
              <a:ext cx="0" cy="20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0485" name="直接连接符 495622"/>
            <p:cNvSpPr/>
            <p:nvPr/>
          </p:nvSpPr>
          <p:spPr>
            <a:xfrm rot="10800000">
              <a:off x="4026" y="1751"/>
              <a:ext cx="0" cy="41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0486" name="矩形 495623"/>
            <p:cNvSpPr/>
            <p:nvPr/>
          </p:nvSpPr>
          <p:spPr>
            <a:xfrm rot="10800000">
              <a:off x="3466" y="2689"/>
              <a:ext cx="261" cy="112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0487" name="直接连接符 495624"/>
            <p:cNvSpPr/>
            <p:nvPr/>
          </p:nvSpPr>
          <p:spPr>
            <a:xfrm rot="10800000">
              <a:off x="3601" y="2810"/>
              <a:ext cx="0" cy="20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0488" name="直接连接符 495625"/>
            <p:cNvSpPr/>
            <p:nvPr/>
          </p:nvSpPr>
          <p:spPr>
            <a:xfrm rot="10800000">
              <a:off x="3601" y="2262"/>
              <a:ext cx="0" cy="41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0489" name="矩形 495627"/>
            <p:cNvSpPr/>
            <p:nvPr/>
          </p:nvSpPr>
          <p:spPr>
            <a:xfrm rot="10800000">
              <a:off x="2979" y="3137"/>
              <a:ext cx="242" cy="749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0490" name="直接连接符 495628"/>
            <p:cNvSpPr/>
            <p:nvPr/>
          </p:nvSpPr>
          <p:spPr>
            <a:xfrm rot="10800000">
              <a:off x="2191" y="2352"/>
              <a:ext cx="3" cy="3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0491" name="矩形 495629"/>
            <p:cNvSpPr/>
            <p:nvPr/>
          </p:nvSpPr>
          <p:spPr>
            <a:xfrm rot="10800000">
              <a:off x="2030" y="2402"/>
              <a:ext cx="242" cy="74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0492" name="直接连接符 495630"/>
            <p:cNvSpPr/>
            <p:nvPr/>
          </p:nvSpPr>
          <p:spPr>
            <a:xfrm rot="10800000">
              <a:off x="1724" y="2346"/>
              <a:ext cx="0" cy="20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0493" name="矩形 495631"/>
            <p:cNvSpPr/>
            <p:nvPr/>
          </p:nvSpPr>
          <p:spPr>
            <a:xfrm rot="10800000">
              <a:off x="1565" y="1616"/>
              <a:ext cx="313" cy="74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0494" name="矩形 495633"/>
            <p:cNvSpPr/>
            <p:nvPr/>
          </p:nvSpPr>
          <p:spPr>
            <a:xfrm rot="10800000">
              <a:off x="2507" y="2888"/>
              <a:ext cx="183" cy="798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0495" name="直接连接符 495634"/>
            <p:cNvSpPr/>
            <p:nvPr/>
          </p:nvSpPr>
          <p:spPr>
            <a:xfrm rot="10800000">
              <a:off x="2350" y="3288"/>
              <a:ext cx="54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495637" name="椭圆 495636"/>
          <p:cNvSpPr/>
          <p:nvPr/>
        </p:nvSpPr>
        <p:spPr>
          <a:xfrm>
            <a:off x="3635375" y="4221163"/>
            <a:ext cx="1873250" cy="2376487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9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文本占位符 496642"/>
          <p:cNvSpPr>
            <a:spLocks noGrp="1"/>
          </p:cNvSpPr>
          <p:nvPr>
            <p:ph idx="1"/>
          </p:nvPr>
        </p:nvSpPr>
        <p:spPr>
          <a:xfrm>
            <a:off x="395288" y="260350"/>
            <a:ext cx="8229600" cy="6048375"/>
          </a:xfrm>
          <a:ln/>
        </p:spPr>
        <p:txBody>
          <a:bodyPr anchor="t"/>
          <a:p>
            <a:pPr>
              <a:buNone/>
            </a:pPr>
            <a:r>
              <a:rPr lang="en-US" altLang="zh-CN" sz="2600"/>
              <a:t>6</a:t>
            </a:r>
            <a:r>
              <a:rPr lang="zh-CN" altLang="en-US" sz="2600" dirty="0"/>
              <a:t>、好友反攻</a:t>
            </a:r>
            <a:endParaRPr lang="zh-CN" altLang="en-US" sz="2600" dirty="0"/>
          </a:p>
          <a:p>
            <a:pPr>
              <a:buNone/>
            </a:pPr>
            <a:r>
              <a:rPr lang="en-US" altLang="zh-CN"/>
              <a:t>      </a:t>
            </a:r>
            <a:r>
              <a:rPr lang="en-US" altLang="zh-CN" sz="2100"/>
              <a:t>1</a:t>
            </a:r>
            <a:r>
              <a:rPr lang="zh-CN" altLang="en-US" sz="2100" dirty="0"/>
              <a:t>、在下跌过程中，出现实体修长的阴线。</a:t>
            </a:r>
            <a:endParaRPr lang="zh-CN" altLang="en-US" sz="2100" dirty="0"/>
          </a:p>
          <a:p>
            <a:pPr>
              <a:buNone/>
            </a:pPr>
            <a:r>
              <a:rPr lang="zh-CN" altLang="en-US" sz="2100" dirty="0"/>
              <a:t>       </a:t>
            </a:r>
            <a:r>
              <a:rPr lang="en-US" altLang="zh-CN" sz="2100"/>
              <a:t> 2</a:t>
            </a:r>
            <a:r>
              <a:rPr lang="zh-CN" altLang="en-US" sz="2100" dirty="0"/>
              <a:t>、跳空低开，高走，以最高点收盘，形成大阳线。</a:t>
            </a:r>
            <a:endParaRPr lang="zh-CN" altLang="en-US" sz="2100" dirty="0"/>
          </a:p>
          <a:p>
            <a:pPr>
              <a:buNone/>
            </a:pPr>
            <a:r>
              <a:rPr lang="zh-CN" altLang="en-US" sz="2100" dirty="0"/>
              <a:t>        </a:t>
            </a:r>
            <a:r>
              <a:rPr lang="en-US" altLang="zh-CN" sz="2100"/>
              <a:t>3</a:t>
            </a:r>
            <a:r>
              <a:rPr lang="zh-CN" altLang="en-US" sz="2100" dirty="0"/>
              <a:t>、第</a:t>
            </a:r>
            <a:r>
              <a:rPr lang="en-US" altLang="zh-CN" sz="2100"/>
              <a:t>2</a:t>
            </a:r>
            <a:r>
              <a:rPr lang="zh-CN" altLang="en-US" sz="2100" dirty="0"/>
              <a:t>根</a:t>
            </a:r>
            <a:r>
              <a:rPr lang="en-US" altLang="zh-CN" sz="2100"/>
              <a:t>k</a:t>
            </a:r>
            <a:r>
              <a:rPr lang="zh-CN" altLang="en-US" sz="2100" dirty="0"/>
              <a:t>线收盘价与第</a:t>
            </a:r>
            <a:r>
              <a:rPr lang="en-US" altLang="zh-CN" sz="2100"/>
              <a:t>1</a:t>
            </a:r>
            <a:r>
              <a:rPr lang="zh-CN" altLang="en-US" sz="2100" dirty="0"/>
              <a:t>根</a:t>
            </a:r>
            <a:r>
              <a:rPr lang="en-US" altLang="zh-CN" sz="2100"/>
              <a:t>k</a:t>
            </a:r>
            <a:r>
              <a:rPr lang="zh-CN" altLang="en-US" sz="2100" dirty="0"/>
              <a:t>线收盘价处于相同水平。</a:t>
            </a:r>
            <a:endParaRPr lang="zh-CN" altLang="en-US" sz="2100" dirty="0"/>
          </a:p>
        </p:txBody>
      </p:sp>
      <p:grpSp>
        <p:nvGrpSpPr>
          <p:cNvPr id="21506" name="组合 496676"/>
          <p:cNvGrpSpPr/>
          <p:nvPr/>
        </p:nvGrpSpPr>
        <p:grpSpPr>
          <a:xfrm>
            <a:off x="2627313" y="2781300"/>
            <a:ext cx="4043362" cy="3384550"/>
            <a:chOff x="1739" y="1706"/>
            <a:chExt cx="2547" cy="2132"/>
          </a:xfrm>
        </p:grpSpPr>
        <p:sp>
          <p:nvSpPr>
            <p:cNvPr id="21507" name="矩形 496661"/>
            <p:cNvSpPr/>
            <p:nvPr/>
          </p:nvSpPr>
          <p:spPr>
            <a:xfrm rot="10800000">
              <a:off x="3633" y="2737"/>
              <a:ext cx="278" cy="424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1508" name="直接连接符 496662"/>
            <p:cNvSpPr/>
            <p:nvPr/>
          </p:nvSpPr>
          <p:spPr>
            <a:xfrm rot="10800000">
              <a:off x="3706" y="3178"/>
              <a:ext cx="0" cy="21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509" name="直接连接符 496663"/>
            <p:cNvSpPr/>
            <p:nvPr/>
          </p:nvSpPr>
          <p:spPr>
            <a:xfrm rot="10800000">
              <a:off x="3700" y="2293"/>
              <a:ext cx="0" cy="424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510" name="矩形 496664"/>
            <p:cNvSpPr/>
            <p:nvPr/>
          </p:nvSpPr>
          <p:spPr>
            <a:xfrm rot="10800000">
              <a:off x="3997" y="2538"/>
              <a:ext cx="289" cy="116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1511" name="直接连接符 496665"/>
            <p:cNvSpPr/>
            <p:nvPr/>
          </p:nvSpPr>
          <p:spPr>
            <a:xfrm rot="10800000">
              <a:off x="4146" y="2663"/>
              <a:ext cx="0" cy="21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512" name="直接连接符 496666"/>
            <p:cNvSpPr/>
            <p:nvPr/>
          </p:nvSpPr>
          <p:spPr>
            <a:xfrm rot="10800000">
              <a:off x="4146" y="2099"/>
              <a:ext cx="0" cy="424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513" name="矩形 496668"/>
            <p:cNvSpPr/>
            <p:nvPr/>
          </p:nvSpPr>
          <p:spPr>
            <a:xfrm rot="10800000">
              <a:off x="3129" y="3287"/>
              <a:ext cx="173" cy="551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1514" name="直接连接符 496669"/>
            <p:cNvSpPr/>
            <p:nvPr/>
          </p:nvSpPr>
          <p:spPr>
            <a:xfrm rot="10800000">
              <a:off x="2082" y="2188"/>
              <a:ext cx="4" cy="3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515" name="矩形 496670"/>
            <p:cNvSpPr/>
            <p:nvPr/>
          </p:nvSpPr>
          <p:spPr>
            <a:xfrm rot="10800000">
              <a:off x="2260" y="2255"/>
              <a:ext cx="268" cy="771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1516" name="矩形 496672"/>
            <p:cNvSpPr/>
            <p:nvPr/>
          </p:nvSpPr>
          <p:spPr>
            <a:xfrm rot="10800000">
              <a:off x="1739" y="1706"/>
              <a:ext cx="347" cy="772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1517" name="矩形 496673"/>
            <p:cNvSpPr/>
            <p:nvPr/>
          </p:nvSpPr>
          <p:spPr>
            <a:xfrm rot="10800000">
              <a:off x="2781" y="2669"/>
              <a:ext cx="174" cy="615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496678" name="椭圆 496677"/>
          <p:cNvSpPr/>
          <p:nvPr/>
        </p:nvSpPr>
        <p:spPr>
          <a:xfrm>
            <a:off x="3924300" y="4005263"/>
            <a:ext cx="1512888" cy="2447925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9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文本占位符 497666"/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70575"/>
          </a:xfrm>
          <a:ln/>
        </p:spPr>
        <p:txBody>
          <a:bodyPr anchor="t"/>
          <a:p>
            <a:pPr>
              <a:buNone/>
            </a:pPr>
            <a:r>
              <a:rPr lang="en-US" altLang="zh-CN" sz="2600"/>
              <a:t>7</a:t>
            </a:r>
            <a:r>
              <a:rPr lang="zh-CN" altLang="en-US" sz="2600" dirty="0"/>
              <a:t>、淡友反攻</a:t>
            </a:r>
            <a:endParaRPr lang="zh-CN" altLang="en-US" sz="2600" dirty="0"/>
          </a:p>
          <a:p>
            <a:pPr>
              <a:buNone/>
            </a:pPr>
            <a:r>
              <a:rPr lang="zh-CN" altLang="en-US" sz="2100" dirty="0"/>
              <a:t>      </a:t>
            </a:r>
            <a:r>
              <a:rPr lang="en-US" altLang="zh-CN" sz="2100"/>
              <a:t>1</a:t>
            </a:r>
            <a:r>
              <a:rPr lang="zh-CN" altLang="en-US" sz="2100" dirty="0"/>
              <a:t>、在上升过程中，出现实体修长的阳线。</a:t>
            </a:r>
            <a:endParaRPr lang="zh-CN" altLang="en-US" sz="2100" dirty="0"/>
          </a:p>
          <a:p>
            <a:pPr>
              <a:buNone/>
            </a:pPr>
            <a:r>
              <a:rPr lang="zh-CN" altLang="en-US" sz="2100" dirty="0"/>
              <a:t>      </a:t>
            </a:r>
            <a:r>
              <a:rPr lang="en-US" altLang="zh-CN" sz="2100"/>
              <a:t>2</a:t>
            </a:r>
            <a:r>
              <a:rPr lang="zh-CN" altLang="en-US" sz="2100" dirty="0"/>
              <a:t>、跳空高开，低走以最低点收盘，形成大阴线。</a:t>
            </a:r>
            <a:endParaRPr lang="zh-CN" altLang="en-US" sz="2100" dirty="0"/>
          </a:p>
          <a:p>
            <a:pPr>
              <a:buNone/>
            </a:pPr>
            <a:r>
              <a:rPr lang="zh-CN" altLang="en-US" sz="2100" dirty="0"/>
              <a:t>      </a:t>
            </a:r>
            <a:r>
              <a:rPr lang="en-US" altLang="zh-CN" sz="2100"/>
              <a:t>3</a:t>
            </a:r>
            <a:r>
              <a:rPr lang="zh-CN" altLang="en-US" sz="2100" dirty="0"/>
              <a:t>、第</a:t>
            </a:r>
            <a:r>
              <a:rPr lang="en-US" altLang="zh-CN" sz="2100"/>
              <a:t>2</a:t>
            </a:r>
            <a:r>
              <a:rPr lang="zh-CN" altLang="en-US" sz="2100" dirty="0"/>
              <a:t>根</a:t>
            </a:r>
            <a:r>
              <a:rPr lang="en-US" altLang="zh-CN" sz="2100"/>
              <a:t>k</a:t>
            </a:r>
            <a:r>
              <a:rPr lang="zh-CN" altLang="en-US" sz="2100" dirty="0"/>
              <a:t>线收盘价与第</a:t>
            </a:r>
            <a:r>
              <a:rPr lang="en-US" altLang="zh-CN" sz="2100"/>
              <a:t>1</a:t>
            </a:r>
            <a:r>
              <a:rPr lang="zh-CN" altLang="en-US" sz="2100" dirty="0"/>
              <a:t>根</a:t>
            </a:r>
            <a:r>
              <a:rPr lang="en-US" altLang="zh-CN" sz="2100"/>
              <a:t>k</a:t>
            </a:r>
            <a:r>
              <a:rPr lang="zh-CN" altLang="en-US" sz="2100" dirty="0"/>
              <a:t>线收盘价处于相同水平。</a:t>
            </a:r>
            <a:endParaRPr lang="zh-CN" altLang="en-US" sz="2100" dirty="0"/>
          </a:p>
        </p:txBody>
      </p:sp>
      <p:grpSp>
        <p:nvGrpSpPr>
          <p:cNvPr id="22530" name="组合 497680"/>
          <p:cNvGrpSpPr/>
          <p:nvPr/>
        </p:nvGrpSpPr>
        <p:grpSpPr>
          <a:xfrm>
            <a:off x="3132138" y="3286125"/>
            <a:ext cx="2016125" cy="2303463"/>
            <a:chOff x="1973" y="2070"/>
            <a:chExt cx="1270" cy="1451"/>
          </a:xfrm>
        </p:grpSpPr>
        <p:sp>
          <p:nvSpPr>
            <p:cNvPr id="22531" name="矩形 497668"/>
            <p:cNvSpPr/>
            <p:nvPr/>
          </p:nvSpPr>
          <p:spPr>
            <a:xfrm>
              <a:off x="1973" y="2948"/>
              <a:ext cx="145" cy="280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2532" name="直接连接符 497669"/>
            <p:cNvSpPr/>
            <p:nvPr/>
          </p:nvSpPr>
          <p:spPr>
            <a:xfrm>
              <a:off x="2044" y="2797"/>
              <a:ext cx="0" cy="14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33" name="直接连接符 497670"/>
            <p:cNvSpPr/>
            <p:nvPr/>
          </p:nvSpPr>
          <p:spPr>
            <a:xfrm>
              <a:off x="2047" y="3241"/>
              <a:ext cx="0" cy="2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34" name="矩形 497671"/>
            <p:cNvSpPr/>
            <p:nvPr/>
          </p:nvSpPr>
          <p:spPr>
            <a:xfrm>
              <a:off x="2219" y="2808"/>
              <a:ext cx="151" cy="76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2535" name="直接连接符 497672"/>
            <p:cNvSpPr/>
            <p:nvPr/>
          </p:nvSpPr>
          <p:spPr>
            <a:xfrm>
              <a:off x="2293" y="2662"/>
              <a:ext cx="0" cy="14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36" name="直接连接符 497673"/>
            <p:cNvSpPr/>
            <p:nvPr/>
          </p:nvSpPr>
          <p:spPr>
            <a:xfrm>
              <a:off x="2293" y="2894"/>
              <a:ext cx="0" cy="2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37" name="矩形 497675"/>
            <p:cNvSpPr/>
            <p:nvPr/>
          </p:nvSpPr>
          <p:spPr>
            <a:xfrm>
              <a:off x="2744" y="2070"/>
              <a:ext cx="91" cy="408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2538" name="矩形 497676"/>
            <p:cNvSpPr/>
            <p:nvPr/>
          </p:nvSpPr>
          <p:spPr>
            <a:xfrm>
              <a:off x="2971" y="2433"/>
              <a:ext cx="91" cy="49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2539" name="直接连接符 497677"/>
            <p:cNvSpPr/>
            <p:nvPr/>
          </p:nvSpPr>
          <p:spPr>
            <a:xfrm>
              <a:off x="3198" y="2660"/>
              <a:ext cx="1" cy="12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40" name="矩形 497678"/>
            <p:cNvSpPr/>
            <p:nvPr/>
          </p:nvSpPr>
          <p:spPr>
            <a:xfrm>
              <a:off x="3153" y="2786"/>
              <a:ext cx="90" cy="50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2541" name="矩形 497679"/>
            <p:cNvSpPr/>
            <p:nvPr/>
          </p:nvSpPr>
          <p:spPr>
            <a:xfrm>
              <a:off x="2548" y="2480"/>
              <a:ext cx="106" cy="406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497675" name="椭圆 497674"/>
          <p:cNvSpPr/>
          <p:nvPr/>
        </p:nvSpPr>
        <p:spPr>
          <a:xfrm>
            <a:off x="3779838" y="3068638"/>
            <a:ext cx="936625" cy="1728787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9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文本占位符 482306"/>
          <p:cNvSpPr>
            <a:spLocks noGrp="1"/>
          </p:cNvSpPr>
          <p:nvPr>
            <p:ph idx="1"/>
          </p:nvPr>
        </p:nvSpPr>
        <p:spPr>
          <a:xfrm>
            <a:off x="468313" y="260350"/>
            <a:ext cx="8280400" cy="6264275"/>
          </a:xfrm>
          <a:ln/>
        </p:spPr>
        <p:txBody>
          <a:bodyPr anchor="t"/>
          <a:p>
            <a:pPr marL="3145155" indent="-3145155">
              <a:buNone/>
            </a:pPr>
            <a:r>
              <a:rPr lang="en-US" altLang="zh-CN" sz="2600" b="1"/>
              <a:t>8</a:t>
            </a:r>
            <a:r>
              <a:rPr lang="zh-CN" altLang="en-US" sz="2600" b="1" dirty="0"/>
              <a:t>、平顶</a:t>
            </a:r>
            <a:r>
              <a:rPr lang="zh-CN" altLang="en-US" b="1" dirty="0"/>
              <a:t>               </a:t>
            </a:r>
            <a:endParaRPr lang="zh-CN" altLang="en-US" b="1" dirty="0"/>
          </a:p>
          <a:p>
            <a:pPr marL="3145155" indent="-3145155">
              <a:buNone/>
            </a:pPr>
            <a:r>
              <a:rPr lang="zh-CN" altLang="en-US" b="1" dirty="0"/>
              <a:t>                             </a:t>
            </a:r>
            <a:r>
              <a:rPr lang="zh-CN" altLang="en-US" sz="2200" dirty="0"/>
              <a:t>平顶是由两根或两根以上的</a:t>
            </a:r>
            <a:r>
              <a:rPr lang="en-US" altLang="zh-CN" sz="2200"/>
              <a:t>K</a:t>
            </a:r>
            <a:r>
              <a:rPr lang="zh-CN" altLang="en-US" sz="2200" dirty="0"/>
              <a:t>线组成，出现在上涨趋势中，且最高价处于同一价位。是见顶信号的一种。平顶形态在日常操作中并不常见，但一旦出现，准确性较高。</a:t>
            </a:r>
            <a:endParaRPr lang="zh-CN" altLang="en-US" sz="2200" b="1" dirty="0"/>
          </a:p>
          <a:p>
            <a:pPr marL="3145155" indent="-3145155">
              <a:buNone/>
            </a:pPr>
            <a:endParaRPr lang="en-US" altLang="zh-CN" b="1"/>
          </a:p>
          <a:p>
            <a:pPr marL="3145155" indent="-3145155">
              <a:buNone/>
            </a:pPr>
            <a:r>
              <a:rPr lang="en-US" altLang="zh-CN" sz="2600" b="1"/>
              <a:t>9</a:t>
            </a:r>
            <a:r>
              <a:rPr lang="zh-CN" altLang="en-US" sz="2600" b="1" dirty="0"/>
              <a:t>、平底</a:t>
            </a:r>
            <a:r>
              <a:rPr lang="zh-CN" altLang="en-US" b="1" dirty="0"/>
              <a:t>   </a:t>
            </a:r>
            <a:endParaRPr lang="zh-CN" altLang="en-US" b="1" dirty="0"/>
          </a:p>
          <a:p>
            <a:pPr marL="3145155" indent="-3145155">
              <a:buNone/>
            </a:pPr>
            <a:r>
              <a:rPr lang="zh-CN" altLang="en-US" b="1" dirty="0"/>
              <a:t>                                </a:t>
            </a:r>
            <a:r>
              <a:rPr lang="zh-CN" altLang="en-US" sz="2200" dirty="0"/>
              <a:t>平底是由两根或两根以上的</a:t>
            </a:r>
            <a:r>
              <a:rPr lang="en-US" altLang="zh-CN" sz="2200"/>
              <a:t>K</a:t>
            </a:r>
            <a:r>
              <a:rPr lang="zh-CN" altLang="en-US" sz="2200" dirty="0"/>
              <a:t>线组成，出现在下跌趋势中，且最低价处于同一价位。是见底信号的一种。平底形态在日常操作中并不常见，但一旦出现，准确性较高。</a:t>
            </a:r>
            <a:endParaRPr lang="zh-CN" altLang="en-US" sz="2200" dirty="0"/>
          </a:p>
        </p:txBody>
      </p:sp>
      <p:grpSp>
        <p:nvGrpSpPr>
          <p:cNvPr id="23554" name="组合 482307"/>
          <p:cNvGrpSpPr/>
          <p:nvPr/>
        </p:nvGrpSpPr>
        <p:grpSpPr>
          <a:xfrm>
            <a:off x="755650" y="908050"/>
            <a:ext cx="2303463" cy="1873250"/>
            <a:chOff x="1940" y="1230"/>
            <a:chExt cx="1660" cy="1580"/>
          </a:xfrm>
        </p:grpSpPr>
        <p:grpSp>
          <p:nvGrpSpPr>
            <p:cNvPr id="23555" name="组合 482308"/>
            <p:cNvGrpSpPr/>
            <p:nvPr/>
          </p:nvGrpSpPr>
          <p:grpSpPr>
            <a:xfrm>
              <a:off x="1940" y="1518"/>
              <a:ext cx="153" cy="570"/>
              <a:chOff x="2120" y="1625"/>
              <a:chExt cx="153" cy="570"/>
            </a:xfrm>
          </p:grpSpPr>
          <p:sp>
            <p:nvSpPr>
              <p:cNvPr id="23556" name="矩形 482309"/>
              <p:cNvSpPr/>
              <p:nvPr/>
            </p:nvSpPr>
            <p:spPr>
              <a:xfrm>
                <a:off x="2120" y="1787"/>
                <a:ext cx="153" cy="85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57" name="直接连接符 482310"/>
              <p:cNvSpPr/>
              <p:nvPr/>
            </p:nvSpPr>
            <p:spPr>
              <a:xfrm>
                <a:off x="2195" y="1625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58" name="直接连接符 482311"/>
              <p:cNvSpPr/>
              <p:nvPr/>
            </p:nvSpPr>
            <p:spPr>
              <a:xfrm>
                <a:off x="2195" y="1883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59" name="组合 482312"/>
            <p:cNvGrpSpPr/>
            <p:nvPr/>
          </p:nvGrpSpPr>
          <p:grpSpPr>
            <a:xfrm>
              <a:off x="2228" y="1662"/>
              <a:ext cx="153" cy="570"/>
              <a:chOff x="2120" y="1625"/>
              <a:chExt cx="153" cy="570"/>
            </a:xfrm>
          </p:grpSpPr>
          <p:sp>
            <p:nvSpPr>
              <p:cNvPr id="23560" name="矩形 482313"/>
              <p:cNvSpPr/>
              <p:nvPr/>
            </p:nvSpPr>
            <p:spPr>
              <a:xfrm>
                <a:off x="2120" y="1787"/>
                <a:ext cx="153" cy="85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61" name="直接连接符 482314"/>
              <p:cNvSpPr/>
              <p:nvPr/>
            </p:nvSpPr>
            <p:spPr>
              <a:xfrm>
                <a:off x="2195" y="1625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62" name="直接连接符 482315"/>
              <p:cNvSpPr/>
              <p:nvPr/>
            </p:nvSpPr>
            <p:spPr>
              <a:xfrm>
                <a:off x="2195" y="1883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63" name="组合 482316"/>
            <p:cNvGrpSpPr/>
            <p:nvPr/>
          </p:nvGrpSpPr>
          <p:grpSpPr>
            <a:xfrm>
              <a:off x="2528" y="1233"/>
              <a:ext cx="147" cy="807"/>
              <a:chOff x="4460" y="1577"/>
              <a:chExt cx="147" cy="807"/>
            </a:xfrm>
          </p:grpSpPr>
          <p:sp>
            <p:nvSpPr>
              <p:cNvPr id="23564" name="矩形 482317"/>
              <p:cNvSpPr/>
              <p:nvPr/>
            </p:nvSpPr>
            <p:spPr>
              <a:xfrm>
                <a:off x="4460" y="1745"/>
                <a:ext cx="147" cy="31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65" name="直接连接符 482318"/>
              <p:cNvSpPr/>
              <p:nvPr/>
            </p:nvSpPr>
            <p:spPr>
              <a:xfrm>
                <a:off x="4532" y="157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66" name="直接连接符 482319"/>
              <p:cNvSpPr/>
              <p:nvPr/>
            </p:nvSpPr>
            <p:spPr>
              <a:xfrm>
                <a:off x="4535" y="2072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67" name="组合 482320"/>
            <p:cNvGrpSpPr/>
            <p:nvPr/>
          </p:nvGrpSpPr>
          <p:grpSpPr>
            <a:xfrm>
              <a:off x="2873" y="1239"/>
              <a:ext cx="147" cy="678"/>
              <a:chOff x="9361" y="10937"/>
              <a:chExt cx="147" cy="678"/>
            </a:xfrm>
          </p:grpSpPr>
          <p:sp>
            <p:nvSpPr>
              <p:cNvPr id="23568" name="矩形 482321"/>
              <p:cNvSpPr/>
              <p:nvPr/>
            </p:nvSpPr>
            <p:spPr>
              <a:xfrm>
                <a:off x="9361" y="11105"/>
                <a:ext cx="147" cy="312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69" name="直接连接符 482322"/>
              <p:cNvSpPr/>
              <p:nvPr/>
            </p:nvSpPr>
            <p:spPr>
              <a:xfrm>
                <a:off x="9433" y="1093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70" name="直接连接符 482323"/>
              <p:cNvSpPr/>
              <p:nvPr/>
            </p:nvSpPr>
            <p:spPr>
              <a:xfrm>
                <a:off x="9436" y="11417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71" name="组合 482324"/>
            <p:cNvGrpSpPr/>
            <p:nvPr/>
          </p:nvGrpSpPr>
          <p:grpSpPr>
            <a:xfrm>
              <a:off x="3218" y="1230"/>
              <a:ext cx="180" cy="595"/>
              <a:chOff x="9679" y="4439"/>
              <a:chExt cx="180" cy="595"/>
            </a:xfrm>
          </p:grpSpPr>
          <p:sp>
            <p:nvSpPr>
              <p:cNvPr id="23572" name="矩形 482325"/>
              <p:cNvSpPr/>
              <p:nvPr/>
            </p:nvSpPr>
            <p:spPr>
              <a:xfrm>
                <a:off x="9679" y="4606"/>
                <a:ext cx="180" cy="130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73" name="直接连接符 482326"/>
              <p:cNvSpPr/>
              <p:nvPr/>
            </p:nvSpPr>
            <p:spPr>
              <a:xfrm>
                <a:off x="9770" y="4439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74" name="直接连接符 482327"/>
              <p:cNvSpPr/>
              <p:nvPr/>
            </p:nvSpPr>
            <p:spPr>
              <a:xfrm>
                <a:off x="9770" y="4751"/>
                <a:ext cx="0" cy="28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75" name="组合 482328"/>
            <p:cNvGrpSpPr/>
            <p:nvPr/>
          </p:nvGrpSpPr>
          <p:grpSpPr>
            <a:xfrm>
              <a:off x="3443" y="1386"/>
              <a:ext cx="142" cy="1424"/>
              <a:chOff x="10258" y="3347"/>
              <a:chExt cx="142" cy="1424"/>
            </a:xfrm>
          </p:grpSpPr>
          <p:sp>
            <p:nvSpPr>
              <p:cNvPr id="23576" name="矩形 482329"/>
              <p:cNvSpPr/>
              <p:nvPr/>
            </p:nvSpPr>
            <p:spPr>
              <a:xfrm>
                <a:off x="10258" y="3509"/>
                <a:ext cx="142" cy="567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77" name="直接连接符 482330"/>
              <p:cNvSpPr/>
              <p:nvPr/>
            </p:nvSpPr>
            <p:spPr>
              <a:xfrm>
                <a:off x="10333" y="334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78" name="直接连接符 482331"/>
              <p:cNvSpPr/>
              <p:nvPr/>
            </p:nvSpPr>
            <p:spPr>
              <a:xfrm>
                <a:off x="10330" y="4091"/>
                <a:ext cx="0" cy="68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23579" name="直接连接符 482332"/>
            <p:cNvSpPr/>
            <p:nvPr/>
          </p:nvSpPr>
          <p:spPr>
            <a:xfrm>
              <a:off x="2183" y="1230"/>
              <a:ext cx="1417" cy="0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23580" name="组合 482333"/>
          <p:cNvGrpSpPr/>
          <p:nvPr/>
        </p:nvGrpSpPr>
        <p:grpSpPr>
          <a:xfrm>
            <a:off x="250825" y="4005263"/>
            <a:ext cx="3168650" cy="2233612"/>
            <a:chOff x="1760" y="9899"/>
            <a:chExt cx="1981" cy="1818"/>
          </a:xfrm>
        </p:grpSpPr>
        <p:grpSp>
          <p:nvGrpSpPr>
            <p:cNvPr id="23581" name="组合 482334"/>
            <p:cNvGrpSpPr/>
            <p:nvPr/>
          </p:nvGrpSpPr>
          <p:grpSpPr>
            <a:xfrm>
              <a:off x="1760" y="10217"/>
              <a:ext cx="180" cy="780"/>
              <a:chOff x="1940" y="11579"/>
              <a:chExt cx="180" cy="780"/>
            </a:xfrm>
          </p:grpSpPr>
          <p:sp>
            <p:nvSpPr>
              <p:cNvPr id="23582" name="直接连接符 482335"/>
              <p:cNvSpPr/>
              <p:nvPr/>
            </p:nvSpPr>
            <p:spPr>
              <a:xfrm>
                <a:off x="1940" y="12239"/>
                <a:ext cx="18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83" name="直接连接符 482336"/>
              <p:cNvSpPr/>
              <p:nvPr/>
            </p:nvSpPr>
            <p:spPr>
              <a:xfrm>
                <a:off x="2030" y="11579"/>
                <a:ext cx="0" cy="78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84" name="组合 482337"/>
            <p:cNvGrpSpPr/>
            <p:nvPr/>
          </p:nvGrpSpPr>
          <p:grpSpPr>
            <a:xfrm>
              <a:off x="2083" y="9899"/>
              <a:ext cx="142" cy="1411"/>
              <a:chOff x="2158" y="10991"/>
              <a:chExt cx="142" cy="1411"/>
            </a:xfrm>
          </p:grpSpPr>
          <p:sp>
            <p:nvSpPr>
              <p:cNvPr id="23585" name="矩形 482338"/>
              <p:cNvSpPr/>
              <p:nvPr/>
            </p:nvSpPr>
            <p:spPr>
              <a:xfrm>
                <a:off x="2158" y="11153"/>
                <a:ext cx="142" cy="850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86" name="直接连接符 482339"/>
              <p:cNvSpPr/>
              <p:nvPr/>
            </p:nvSpPr>
            <p:spPr>
              <a:xfrm>
                <a:off x="2233" y="10991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87" name="直接连接符 482340"/>
              <p:cNvSpPr/>
              <p:nvPr/>
            </p:nvSpPr>
            <p:spPr>
              <a:xfrm>
                <a:off x="2230" y="12005"/>
                <a:ext cx="0" cy="397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88" name="组合 482341"/>
            <p:cNvGrpSpPr/>
            <p:nvPr/>
          </p:nvGrpSpPr>
          <p:grpSpPr>
            <a:xfrm>
              <a:off x="2338" y="10262"/>
              <a:ext cx="142" cy="914"/>
              <a:chOff x="2480" y="11439"/>
              <a:chExt cx="142" cy="914"/>
            </a:xfrm>
          </p:grpSpPr>
          <p:sp>
            <p:nvSpPr>
              <p:cNvPr id="23589" name="矩形 482342"/>
              <p:cNvSpPr/>
              <p:nvPr/>
            </p:nvSpPr>
            <p:spPr>
              <a:xfrm>
                <a:off x="2480" y="11601"/>
                <a:ext cx="142" cy="567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90" name="直接连接符 482343"/>
              <p:cNvSpPr/>
              <p:nvPr/>
            </p:nvSpPr>
            <p:spPr>
              <a:xfrm>
                <a:off x="2555" y="11439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91" name="直接连接符 482344"/>
              <p:cNvSpPr/>
              <p:nvPr/>
            </p:nvSpPr>
            <p:spPr>
              <a:xfrm>
                <a:off x="2552" y="12183"/>
                <a:ext cx="0" cy="17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92" name="组合 482345"/>
            <p:cNvGrpSpPr/>
            <p:nvPr/>
          </p:nvGrpSpPr>
          <p:grpSpPr>
            <a:xfrm>
              <a:off x="3463" y="10103"/>
              <a:ext cx="142" cy="1082"/>
              <a:chOff x="3463" y="10103"/>
              <a:chExt cx="142" cy="1082"/>
            </a:xfrm>
          </p:grpSpPr>
          <p:sp>
            <p:nvSpPr>
              <p:cNvPr id="23593" name="矩形 482346"/>
              <p:cNvSpPr/>
              <p:nvPr/>
            </p:nvSpPr>
            <p:spPr>
              <a:xfrm>
                <a:off x="3463" y="10103"/>
                <a:ext cx="142" cy="907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94" name="直接连接符 482347"/>
              <p:cNvSpPr/>
              <p:nvPr/>
            </p:nvSpPr>
            <p:spPr>
              <a:xfrm>
                <a:off x="3535" y="11015"/>
                <a:ext cx="0" cy="17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95" name="组合 482348"/>
            <p:cNvGrpSpPr/>
            <p:nvPr/>
          </p:nvGrpSpPr>
          <p:grpSpPr>
            <a:xfrm>
              <a:off x="2623" y="10280"/>
              <a:ext cx="142" cy="1424"/>
              <a:chOff x="10258" y="3347"/>
              <a:chExt cx="142" cy="1424"/>
            </a:xfrm>
          </p:grpSpPr>
          <p:sp>
            <p:nvSpPr>
              <p:cNvPr id="23596" name="矩形 482349"/>
              <p:cNvSpPr/>
              <p:nvPr/>
            </p:nvSpPr>
            <p:spPr>
              <a:xfrm>
                <a:off x="10258" y="3509"/>
                <a:ext cx="142" cy="567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597" name="直接连接符 482350"/>
              <p:cNvSpPr/>
              <p:nvPr/>
            </p:nvSpPr>
            <p:spPr>
              <a:xfrm>
                <a:off x="10333" y="334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98" name="直接连接符 482351"/>
              <p:cNvSpPr/>
              <p:nvPr/>
            </p:nvSpPr>
            <p:spPr>
              <a:xfrm>
                <a:off x="10330" y="4091"/>
                <a:ext cx="0" cy="68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599" name="组合 482352"/>
            <p:cNvGrpSpPr/>
            <p:nvPr/>
          </p:nvGrpSpPr>
          <p:grpSpPr>
            <a:xfrm>
              <a:off x="2837" y="10956"/>
              <a:ext cx="153" cy="741"/>
              <a:chOff x="3226" y="11185"/>
              <a:chExt cx="153" cy="741"/>
            </a:xfrm>
          </p:grpSpPr>
          <p:sp>
            <p:nvSpPr>
              <p:cNvPr id="23600" name="矩形 482353"/>
              <p:cNvSpPr/>
              <p:nvPr/>
            </p:nvSpPr>
            <p:spPr>
              <a:xfrm rot="10800000">
                <a:off x="3226" y="11678"/>
                <a:ext cx="153" cy="85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601" name="直接连接符 482354"/>
              <p:cNvSpPr/>
              <p:nvPr/>
            </p:nvSpPr>
            <p:spPr>
              <a:xfrm rot="10800000">
                <a:off x="3305" y="11770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602" name="直接连接符 482355"/>
              <p:cNvSpPr/>
              <p:nvPr/>
            </p:nvSpPr>
            <p:spPr>
              <a:xfrm rot="10800000">
                <a:off x="3304" y="11185"/>
                <a:ext cx="0" cy="48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3603" name="组合 482356"/>
            <p:cNvGrpSpPr/>
            <p:nvPr/>
          </p:nvGrpSpPr>
          <p:grpSpPr>
            <a:xfrm>
              <a:off x="3103" y="10360"/>
              <a:ext cx="142" cy="1357"/>
              <a:chOff x="3103" y="10360"/>
              <a:chExt cx="142" cy="1357"/>
            </a:xfrm>
          </p:grpSpPr>
          <p:sp>
            <p:nvSpPr>
              <p:cNvPr id="23604" name="矩形 482357"/>
              <p:cNvSpPr/>
              <p:nvPr/>
            </p:nvSpPr>
            <p:spPr>
              <a:xfrm>
                <a:off x="3103" y="10522"/>
                <a:ext cx="142" cy="907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3605" name="直接连接符 482358"/>
              <p:cNvSpPr/>
              <p:nvPr/>
            </p:nvSpPr>
            <p:spPr>
              <a:xfrm>
                <a:off x="3178" y="10360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606" name="直接连接符 482359"/>
              <p:cNvSpPr/>
              <p:nvPr/>
            </p:nvSpPr>
            <p:spPr>
              <a:xfrm>
                <a:off x="3175" y="11434"/>
                <a:ext cx="0" cy="28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23607" name="直接连接符 482360"/>
            <p:cNvSpPr/>
            <p:nvPr/>
          </p:nvSpPr>
          <p:spPr>
            <a:xfrm>
              <a:off x="2165" y="11704"/>
              <a:ext cx="1576" cy="0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 spd="med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文本占位符 498690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7550"/>
          </a:xfrm>
          <a:ln/>
        </p:spPr>
        <p:txBody>
          <a:bodyPr anchor="t"/>
          <a:p>
            <a:pPr>
              <a:buNone/>
            </a:pPr>
            <a:r>
              <a:rPr lang="en-US" altLang="zh-CN" sz="2600"/>
              <a:t>10</a:t>
            </a:r>
            <a:r>
              <a:rPr lang="zh-CN" altLang="en-US" sz="2600" dirty="0"/>
              <a:t>、双飞乌鸦</a:t>
            </a:r>
            <a:endParaRPr lang="zh-CN" altLang="en-US" sz="2600" dirty="0"/>
          </a:p>
          <a:p>
            <a:pPr>
              <a:buNone/>
            </a:pPr>
            <a:r>
              <a:rPr lang="zh-CN" altLang="en-US" sz="2100" dirty="0"/>
              <a:t>      </a:t>
            </a:r>
            <a:r>
              <a:rPr lang="en-US" altLang="zh-CN" sz="2100"/>
              <a:t>1</a:t>
            </a:r>
            <a:r>
              <a:rPr lang="zh-CN" altLang="en-US" sz="2100" dirty="0"/>
              <a:t>、由</a:t>
            </a:r>
            <a:r>
              <a:rPr lang="en-US" altLang="zh-CN" sz="2100"/>
              <a:t>2</a:t>
            </a:r>
            <a:r>
              <a:rPr lang="zh-CN" altLang="en-US" sz="2100" dirty="0"/>
              <a:t>根阴线组成。</a:t>
            </a:r>
            <a:endParaRPr lang="zh-CN" altLang="en-US" sz="2100" dirty="0"/>
          </a:p>
          <a:p>
            <a:pPr>
              <a:buNone/>
            </a:pPr>
            <a:r>
              <a:rPr lang="zh-CN" altLang="en-US" sz="2100" dirty="0"/>
              <a:t>      </a:t>
            </a:r>
            <a:r>
              <a:rPr lang="en-US" altLang="zh-CN" sz="2100"/>
              <a:t>2</a:t>
            </a:r>
            <a:r>
              <a:rPr lang="zh-CN" altLang="en-US" sz="2100" dirty="0"/>
              <a:t>、第一根</a:t>
            </a:r>
            <a:r>
              <a:rPr lang="en-US" altLang="zh-CN" sz="2100"/>
              <a:t>k</a:t>
            </a:r>
            <a:r>
              <a:rPr lang="zh-CN" altLang="en-US" sz="2100" dirty="0"/>
              <a:t>线跳空高开，低走，形成阴线，</a:t>
            </a:r>
            <a:r>
              <a:rPr lang="zh-CN" altLang="en-US" sz="2100" b="1" dirty="0">
                <a:solidFill>
                  <a:srgbClr val="FF3300"/>
                </a:solidFill>
              </a:rPr>
              <a:t>欲飞无力</a:t>
            </a:r>
            <a:r>
              <a:rPr lang="en-US" altLang="zh-CN" sz="2100" b="1">
                <a:solidFill>
                  <a:srgbClr val="FF3300"/>
                </a:solidFill>
              </a:rPr>
              <a:t>.</a:t>
            </a:r>
            <a:endParaRPr lang="en-US" altLang="zh-CN" sz="2100" b="1">
              <a:solidFill>
                <a:srgbClr val="FF3300"/>
              </a:solidFill>
            </a:endParaRPr>
          </a:p>
          <a:p>
            <a:pPr>
              <a:buNone/>
            </a:pPr>
            <a:r>
              <a:rPr lang="zh-CN" altLang="en-US" sz="2100" dirty="0"/>
              <a:t>      </a:t>
            </a:r>
            <a:r>
              <a:rPr lang="en-US" altLang="zh-CN" sz="2100"/>
              <a:t>3</a:t>
            </a:r>
            <a:r>
              <a:rPr lang="zh-CN" altLang="en-US" sz="2100" dirty="0"/>
              <a:t>、第二根</a:t>
            </a:r>
            <a:r>
              <a:rPr lang="en-US" altLang="zh-CN" sz="2100"/>
              <a:t>k</a:t>
            </a:r>
            <a:r>
              <a:rPr lang="zh-CN" altLang="en-US" sz="2100" dirty="0"/>
              <a:t>线再次跳空高开低走，形成阴线。</a:t>
            </a:r>
            <a:endParaRPr lang="zh-CN" altLang="en-US" sz="2100" dirty="0"/>
          </a:p>
          <a:p>
            <a:pPr>
              <a:buNone/>
            </a:pPr>
            <a:r>
              <a:rPr lang="zh-CN" altLang="en-US" sz="2100" dirty="0"/>
              <a:t>      </a:t>
            </a:r>
            <a:r>
              <a:rPr lang="en-US" altLang="zh-CN" sz="2100"/>
              <a:t>4</a:t>
            </a:r>
            <a:r>
              <a:rPr lang="zh-CN" altLang="en-US" sz="2100" dirty="0"/>
              <a:t>、第一根阴线与上一根</a:t>
            </a:r>
            <a:r>
              <a:rPr lang="en-US" altLang="zh-CN" sz="2100"/>
              <a:t>k</a:t>
            </a:r>
            <a:r>
              <a:rPr lang="zh-CN" altLang="en-US" sz="2100" dirty="0"/>
              <a:t>线有缺口。</a:t>
            </a:r>
            <a:endParaRPr lang="zh-CN" altLang="en-US" sz="2100" dirty="0"/>
          </a:p>
        </p:txBody>
      </p:sp>
      <p:sp>
        <p:nvSpPr>
          <p:cNvPr id="498704" name="椭圆 498703"/>
          <p:cNvSpPr/>
          <p:nvPr/>
        </p:nvSpPr>
        <p:spPr>
          <a:xfrm>
            <a:off x="3995738" y="3284538"/>
            <a:ext cx="720725" cy="1584325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grpSp>
        <p:nvGrpSpPr>
          <p:cNvPr id="24579" name="组合 498706"/>
          <p:cNvGrpSpPr/>
          <p:nvPr/>
        </p:nvGrpSpPr>
        <p:grpSpPr>
          <a:xfrm>
            <a:off x="3348038" y="3573463"/>
            <a:ext cx="2159000" cy="2232025"/>
            <a:chOff x="2109" y="2251"/>
            <a:chExt cx="1360" cy="1406"/>
          </a:xfrm>
        </p:grpSpPr>
        <p:sp>
          <p:nvSpPr>
            <p:cNvPr id="24580" name="矩形 498692"/>
            <p:cNvSpPr/>
            <p:nvPr/>
          </p:nvSpPr>
          <p:spPr>
            <a:xfrm>
              <a:off x="2109" y="3084"/>
              <a:ext cx="145" cy="280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4581" name="直接连接符 498693"/>
            <p:cNvSpPr/>
            <p:nvPr/>
          </p:nvSpPr>
          <p:spPr>
            <a:xfrm>
              <a:off x="2180" y="2933"/>
              <a:ext cx="0" cy="14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4582" name="直接连接符 498694"/>
            <p:cNvSpPr/>
            <p:nvPr/>
          </p:nvSpPr>
          <p:spPr>
            <a:xfrm>
              <a:off x="2183" y="3377"/>
              <a:ext cx="0" cy="2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4583" name="矩形 498695"/>
            <p:cNvSpPr/>
            <p:nvPr/>
          </p:nvSpPr>
          <p:spPr>
            <a:xfrm>
              <a:off x="2355" y="2944"/>
              <a:ext cx="151" cy="76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4584" name="直接连接符 498697"/>
            <p:cNvSpPr/>
            <p:nvPr/>
          </p:nvSpPr>
          <p:spPr>
            <a:xfrm>
              <a:off x="2429" y="3030"/>
              <a:ext cx="0" cy="2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4585" name="矩形 498698"/>
            <p:cNvSpPr/>
            <p:nvPr/>
          </p:nvSpPr>
          <p:spPr>
            <a:xfrm>
              <a:off x="2789" y="2251"/>
              <a:ext cx="91" cy="408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4586" name="矩形 498699"/>
            <p:cNvSpPr/>
            <p:nvPr/>
          </p:nvSpPr>
          <p:spPr>
            <a:xfrm>
              <a:off x="3016" y="2523"/>
              <a:ext cx="91" cy="49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4587" name="矩形 498701"/>
            <p:cNvSpPr/>
            <p:nvPr/>
          </p:nvSpPr>
          <p:spPr>
            <a:xfrm>
              <a:off x="3198" y="2704"/>
              <a:ext cx="90" cy="50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4588" name="矩形 498702"/>
            <p:cNvSpPr/>
            <p:nvPr/>
          </p:nvSpPr>
          <p:spPr>
            <a:xfrm>
              <a:off x="2608" y="2478"/>
              <a:ext cx="106" cy="406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4589" name="矩形 498704"/>
            <p:cNvSpPr/>
            <p:nvPr/>
          </p:nvSpPr>
          <p:spPr>
            <a:xfrm>
              <a:off x="3379" y="2931"/>
              <a:ext cx="90" cy="50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9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标题 463873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87362"/>
          </a:xfrm>
          <a:ln/>
        </p:spPr>
        <p:txBody>
          <a:bodyPr anchor="t"/>
          <a:p>
            <a:r>
              <a:rPr lang="zh-CN" altLang="en-US" sz="3800" dirty="0"/>
              <a:t>三、单条</a:t>
            </a:r>
            <a:r>
              <a:rPr lang="en-US" altLang="zh-CN" sz="3800"/>
              <a:t>K</a:t>
            </a:r>
            <a:r>
              <a:rPr lang="zh-CN" altLang="en-US" sz="3800" dirty="0"/>
              <a:t>线的使用规则 </a:t>
            </a:r>
            <a:endParaRPr lang="zh-CN" altLang="en-US" sz="3800" dirty="0"/>
          </a:p>
        </p:txBody>
      </p:sp>
      <p:sp>
        <p:nvSpPr>
          <p:cNvPr id="6146" name="文本占位符 463874"/>
          <p:cNvSpPr>
            <a:spLocks noGrp="1"/>
          </p:cNvSpPr>
          <p:nvPr>
            <p:ph idx="1"/>
          </p:nvPr>
        </p:nvSpPr>
        <p:spPr>
          <a:xfrm>
            <a:off x="179388" y="979488"/>
            <a:ext cx="8640762" cy="5545137"/>
          </a:xfrm>
          <a:ln/>
        </p:spPr>
        <p:txBody>
          <a:bodyPr anchor="t"/>
          <a:p>
            <a:pPr algn="just" fontAlgn="ctr">
              <a:buNone/>
            </a:pPr>
            <a:r>
              <a:rPr lang="en-US" altLang="zh-CN" sz="2400"/>
              <a:t>     </a:t>
            </a:r>
            <a:r>
              <a:rPr lang="en-US" altLang="zh-CN" sz="2400" dirty="0"/>
              <a:t>1</a:t>
            </a:r>
            <a:r>
              <a:rPr lang="zh-CN" altLang="en-US" sz="2400" dirty="0"/>
              <a:t>、 </a:t>
            </a:r>
            <a:r>
              <a:rPr lang="en-US" altLang="zh-CN" sz="2400" dirty="0"/>
              <a:t>K</a:t>
            </a:r>
            <a:r>
              <a:rPr lang="zh-CN" altLang="en-US" sz="2400" dirty="0"/>
              <a:t>线的来历与定义</a:t>
            </a:r>
            <a:endParaRPr lang="zh-CN" altLang="en-US" sz="2400" dirty="0"/>
          </a:p>
          <a:p>
            <a:pPr algn="just" fontAlgn="ctr">
              <a:buNone/>
            </a:pPr>
            <a:r>
              <a:rPr lang="en-US" altLang="zh-CN" sz="2100" dirty="0"/>
              <a:t>           </a:t>
            </a:r>
            <a:r>
              <a:rPr lang="en-US" altLang="zh-CN" sz="2000" dirty="0"/>
              <a:t>K</a:t>
            </a:r>
            <a:r>
              <a:rPr lang="zh-CN" altLang="en-US" sz="2000" dirty="0"/>
              <a:t>线是由日本的一位白米商人本间宗久在</a:t>
            </a:r>
            <a:r>
              <a:rPr lang="en-US" altLang="zh-CN" sz="2000"/>
              <a:t>1705</a:t>
            </a:r>
            <a:r>
              <a:rPr lang="zh-CN" altLang="en-US" sz="2000" dirty="0"/>
              <a:t>年发明的标有开盘、最高、最低、收盘四种价位的</a:t>
            </a:r>
            <a:r>
              <a:rPr lang="en-US" altLang="zh-CN" sz="2000"/>
              <a:t>K</a:t>
            </a:r>
            <a:r>
              <a:rPr lang="zh-CN" altLang="en-US" sz="2000" dirty="0"/>
              <a:t>线表示</a:t>
            </a:r>
            <a:r>
              <a:rPr lang="zh-CN" altLang="en-US" sz="2100" dirty="0"/>
              <a:t>。</a:t>
            </a:r>
            <a:r>
              <a:rPr lang="zh-CN" altLang="en-US" dirty="0"/>
              <a:t> </a:t>
            </a:r>
            <a:endParaRPr lang="zh-CN" altLang="en-US" dirty="0"/>
          </a:p>
        </p:txBody>
      </p:sp>
      <p:sp>
        <p:nvSpPr>
          <p:cNvPr id="6147" name="文本框 464300"/>
          <p:cNvSpPr txBox="1"/>
          <p:nvPr/>
        </p:nvSpPr>
        <p:spPr>
          <a:xfrm>
            <a:off x="5724525" y="2133600"/>
            <a:ext cx="1246188" cy="3587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algn="just"/>
            <a:r>
              <a:rPr lang="zh-CN" alt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阴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zh-CN" alt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线</a:t>
            </a:r>
            <a:endParaRPr lang="zh-CN" altLang="en-US" sz="20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6148" name="文本框 464319"/>
          <p:cNvSpPr txBox="1"/>
          <p:nvPr/>
        </p:nvSpPr>
        <p:spPr>
          <a:xfrm>
            <a:off x="1908175" y="2205038"/>
            <a:ext cx="1554163" cy="3873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algn="just"/>
            <a:r>
              <a:rPr lang="zh-CN" alt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阳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</a:rPr>
              <a:t>K</a:t>
            </a:r>
            <a:r>
              <a:rPr lang="zh-CN" alt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线</a:t>
            </a:r>
            <a:endParaRPr lang="zh-CN" altLang="en-US" sz="20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grpSp>
        <p:nvGrpSpPr>
          <p:cNvPr id="6149" name="组合 464329"/>
          <p:cNvGrpSpPr/>
          <p:nvPr/>
        </p:nvGrpSpPr>
        <p:grpSpPr>
          <a:xfrm>
            <a:off x="755650" y="2205038"/>
            <a:ext cx="7058025" cy="2981325"/>
            <a:chOff x="702" y="1280"/>
            <a:chExt cx="4446" cy="1878"/>
          </a:xfrm>
        </p:grpSpPr>
        <p:sp>
          <p:nvSpPr>
            <p:cNvPr id="6150" name="文本框 464245"/>
            <p:cNvSpPr txBox="1"/>
            <p:nvPr/>
          </p:nvSpPr>
          <p:spPr>
            <a:xfrm>
              <a:off x="838" y="1280"/>
              <a:ext cx="4310" cy="15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endParaRPr lang="zh-CN" altLang="en-US" sz="1000" dirty="0">
                <a:latin typeface="Verdana" panose="020B0604030504040204" pitchFamily="34" charset="0"/>
              </a:endParaRPr>
            </a:p>
          </p:txBody>
        </p:sp>
        <p:sp>
          <p:nvSpPr>
            <p:cNvPr id="6151" name="矩形 464287"/>
            <p:cNvSpPr/>
            <p:nvPr/>
          </p:nvSpPr>
          <p:spPr>
            <a:xfrm>
              <a:off x="4074" y="2117"/>
              <a:ext cx="187" cy="488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6152" name="文本框 464288"/>
            <p:cNvSpPr txBox="1"/>
            <p:nvPr/>
          </p:nvSpPr>
          <p:spPr>
            <a:xfrm>
              <a:off x="4422" y="2206"/>
              <a:ext cx="585" cy="208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实体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53" name="文本框 464289"/>
            <p:cNvSpPr txBox="1"/>
            <p:nvPr/>
          </p:nvSpPr>
          <p:spPr>
            <a:xfrm>
              <a:off x="4356" y="1738"/>
              <a:ext cx="792" cy="222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上影线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54" name="文本框 464290"/>
            <p:cNvSpPr txBox="1"/>
            <p:nvPr/>
          </p:nvSpPr>
          <p:spPr>
            <a:xfrm>
              <a:off x="4416" y="2712"/>
              <a:ext cx="596" cy="174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下影线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55" name="直接连接符 464291"/>
            <p:cNvSpPr/>
            <p:nvPr/>
          </p:nvSpPr>
          <p:spPr>
            <a:xfrm rot="-10780901">
              <a:off x="4261" y="2607"/>
              <a:ext cx="186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56" name="直接连接符 464292"/>
            <p:cNvSpPr/>
            <p:nvPr/>
          </p:nvSpPr>
          <p:spPr>
            <a:xfrm>
              <a:off x="3887" y="2118"/>
              <a:ext cx="18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57" name="直接连接符 464293"/>
            <p:cNvSpPr/>
            <p:nvPr/>
          </p:nvSpPr>
          <p:spPr>
            <a:xfrm>
              <a:off x="3973" y="1625"/>
              <a:ext cx="18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58" name="文本框 464294"/>
            <p:cNvSpPr txBox="1"/>
            <p:nvPr/>
          </p:nvSpPr>
          <p:spPr>
            <a:xfrm>
              <a:off x="3334" y="1978"/>
              <a:ext cx="599" cy="22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开盘价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59" name="文本框 464295"/>
            <p:cNvSpPr txBox="1"/>
            <p:nvPr/>
          </p:nvSpPr>
          <p:spPr>
            <a:xfrm>
              <a:off x="3424" y="1461"/>
              <a:ext cx="544" cy="22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最高价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60" name="文本框 464296"/>
            <p:cNvSpPr txBox="1"/>
            <p:nvPr/>
          </p:nvSpPr>
          <p:spPr>
            <a:xfrm>
              <a:off x="4422" y="2459"/>
              <a:ext cx="707" cy="32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收盘价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61" name="文本框 464297"/>
            <p:cNvSpPr txBox="1"/>
            <p:nvPr/>
          </p:nvSpPr>
          <p:spPr>
            <a:xfrm>
              <a:off x="3424" y="2958"/>
              <a:ext cx="646" cy="200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最低价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62" name="直接连接符 464298"/>
            <p:cNvSpPr/>
            <p:nvPr/>
          </p:nvSpPr>
          <p:spPr>
            <a:xfrm>
              <a:off x="4175" y="2604"/>
              <a:ext cx="0" cy="489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163" name="直接连接符 464299"/>
            <p:cNvSpPr/>
            <p:nvPr/>
          </p:nvSpPr>
          <p:spPr>
            <a:xfrm>
              <a:off x="3988" y="3090"/>
              <a:ext cx="18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64" name="直接连接符 464301"/>
            <p:cNvSpPr/>
            <p:nvPr/>
          </p:nvSpPr>
          <p:spPr>
            <a:xfrm rot="-10780901">
              <a:off x="4167" y="1888"/>
              <a:ext cx="187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65" name="直接连接符 464302"/>
            <p:cNvSpPr/>
            <p:nvPr/>
          </p:nvSpPr>
          <p:spPr>
            <a:xfrm rot="-10780901">
              <a:off x="4261" y="2364"/>
              <a:ext cx="186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66" name="直接连接符 464303"/>
            <p:cNvSpPr/>
            <p:nvPr/>
          </p:nvSpPr>
          <p:spPr>
            <a:xfrm rot="-10780901">
              <a:off x="4175" y="2865"/>
              <a:ext cx="187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67" name="直接连接符 464304"/>
            <p:cNvSpPr/>
            <p:nvPr/>
          </p:nvSpPr>
          <p:spPr>
            <a:xfrm>
              <a:off x="4160" y="1625"/>
              <a:ext cx="0" cy="489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168" name="文本框 464306"/>
            <p:cNvSpPr txBox="1"/>
            <p:nvPr/>
          </p:nvSpPr>
          <p:spPr>
            <a:xfrm>
              <a:off x="1763" y="3023"/>
              <a:ext cx="754" cy="11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最低价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69" name="矩形 464307"/>
            <p:cNvSpPr/>
            <p:nvPr/>
          </p:nvSpPr>
          <p:spPr>
            <a:xfrm>
              <a:off x="1445" y="2158"/>
              <a:ext cx="186" cy="488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6170" name="直接连接符 464308"/>
            <p:cNvSpPr/>
            <p:nvPr/>
          </p:nvSpPr>
          <p:spPr>
            <a:xfrm>
              <a:off x="1258" y="2402"/>
              <a:ext cx="18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71" name="文本框 464309"/>
            <p:cNvSpPr txBox="1"/>
            <p:nvPr/>
          </p:nvSpPr>
          <p:spPr>
            <a:xfrm>
              <a:off x="838" y="2232"/>
              <a:ext cx="454" cy="27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实体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72" name="直接连接符 464310"/>
            <p:cNvSpPr/>
            <p:nvPr/>
          </p:nvSpPr>
          <p:spPr>
            <a:xfrm>
              <a:off x="1351" y="1916"/>
              <a:ext cx="18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73" name="直接连接符 464311"/>
            <p:cNvSpPr/>
            <p:nvPr/>
          </p:nvSpPr>
          <p:spPr>
            <a:xfrm>
              <a:off x="1359" y="2888"/>
              <a:ext cx="18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74" name="文本框 464312"/>
            <p:cNvSpPr txBox="1"/>
            <p:nvPr/>
          </p:nvSpPr>
          <p:spPr>
            <a:xfrm>
              <a:off x="789" y="1782"/>
              <a:ext cx="685" cy="242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上影线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75" name="文本框 464313"/>
            <p:cNvSpPr txBox="1"/>
            <p:nvPr/>
          </p:nvSpPr>
          <p:spPr>
            <a:xfrm>
              <a:off x="838" y="2749"/>
              <a:ext cx="545" cy="22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下影线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76" name="直接连接符 464314"/>
            <p:cNvSpPr/>
            <p:nvPr/>
          </p:nvSpPr>
          <p:spPr>
            <a:xfrm rot="-10780901">
              <a:off x="1631" y="2159"/>
              <a:ext cx="187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77" name="直接连接符 464315"/>
            <p:cNvSpPr/>
            <p:nvPr/>
          </p:nvSpPr>
          <p:spPr>
            <a:xfrm>
              <a:off x="1258" y="2629"/>
              <a:ext cx="18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78" name="文本框 464316"/>
            <p:cNvSpPr txBox="1"/>
            <p:nvPr/>
          </p:nvSpPr>
          <p:spPr>
            <a:xfrm>
              <a:off x="702" y="2459"/>
              <a:ext cx="590" cy="272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开盘价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79" name="文本框 464317"/>
            <p:cNvSpPr txBox="1"/>
            <p:nvPr/>
          </p:nvSpPr>
          <p:spPr>
            <a:xfrm>
              <a:off x="1872" y="2057"/>
              <a:ext cx="735" cy="17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收盘价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80" name="文本框 464318"/>
            <p:cNvSpPr txBox="1"/>
            <p:nvPr/>
          </p:nvSpPr>
          <p:spPr>
            <a:xfrm>
              <a:off x="1763" y="1567"/>
              <a:ext cx="618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36000" rIns="36000" anchor="t"/>
            <a:p>
              <a:pPr algn="just"/>
              <a:r>
                <a:rPr lang="zh-CN" altLang="en-US" sz="1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最高价</a:t>
              </a:r>
              <a:endParaRPr lang="zh-CN" altLang="en-US" sz="1400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6181" name="直接连接符 464320"/>
            <p:cNvSpPr/>
            <p:nvPr/>
          </p:nvSpPr>
          <p:spPr>
            <a:xfrm>
              <a:off x="1546" y="1663"/>
              <a:ext cx="0" cy="489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182" name="直接连接符 464321"/>
            <p:cNvSpPr/>
            <p:nvPr/>
          </p:nvSpPr>
          <p:spPr>
            <a:xfrm>
              <a:off x="1546" y="2645"/>
              <a:ext cx="0" cy="489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183" name="直接连接符 464322"/>
            <p:cNvSpPr/>
            <p:nvPr/>
          </p:nvSpPr>
          <p:spPr>
            <a:xfrm rot="-10780901">
              <a:off x="1546" y="1665"/>
              <a:ext cx="186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6184" name="直接连接符 464323"/>
            <p:cNvSpPr/>
            <p:nvPr/>
          </p:nvSpPr>
          <p:spPr>
            <a:xfrm rot="-10780901">
              <a:off x="1538" y="3122"/>
              <a:ext cx="187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sp>
        <p:nvSpPr>
          <p:cNvPr id="6185" name="文本框 464327"/>
          <p:cNvSpPr txBox="1"/>
          <p:nvPr/>
        </p:nvSpPr>
        <p:spPr>
          <a:xfrm>
            <a:off x="827088" y="5334000"/>
            <a:ext cx="3671887" cy="8255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1600" dirty="0">
                <a:latin typeface="Verdana" panose="020B0604030504040204" pitchFamily="34" charset="0"/>
              </a:rPr>
              <a:t>阳</a:t>
            </a:r>
            <a:r>
              <a:rPr lang="en-US" altLang="zh-CN" sz="1600">
                <a:latin typeface="Verdana" panose="020B0604030504040204" pitchFamily="34" charset="0"/>
              </a:rPr>
              <a:t>K</a:t>
            </a:r>
            <a:r>
              <a:rPr lang="zh-CN" altLang="en-US" sz="1600" dirty="0">
                <a:latin typeface="Verdana" panose="020B0604030504040204" pitchFamily="34" charset="0"/>
              </a:rPr>
              <a:t>线：用</a:t>
            </a:r>
            <a:r>
              <a:rPr lang="zh-CN" altLang="en-US" sz="1600" b="1" dirty="0">
                <a:solidFill>
                  <a:srgbClr val="FF3300"/>
                </a:solidFill>
                <a:latin typeface="Verdana" panose="020B0604030504040204" pitchFamily="34" charset="0"/>
              </a:rPr>
              <a:t>红色</a:t>
            </a:r>
            <a:r>
              <a:rPr lang="zh-CN" altLang="en-US" sz="1600" dirty="0">
                <a:latin typeface="Verdana" panose="020B0604030504040204" pitchFamily="34" charset="0"/>
              </a:rPr>
              <a:t>表示，阳线后势看涨，应买进做多（</a:t>
            </a:r>
            <a:r>
              <a:rPr lang="en-US" altLang="zh-CN" sz="1600">
                <a:latin typeface="Verdana" panose="020B0604030504040204" pitchFamily="34" charset="0"/>
              </a:rPr>
              <a:t>Long</a:t>
            </a:r>
            <a:r>
              <a:rPr lang="zh-CN" altLang="en-US" sz="1600" dirty="0">
                <a:latin typeface="Verdana" panose="020B0604030504040204" pitchFamily="34" charset="0"/>
              </a:rPr>
              <a:t>）股市称为牛市，在货币市场上叫增值，亦叫揸。 </a:t>
            </a:r>
            <a:endParaRPr lang="zh-CN" altLang="en-US" sz="1600" dirty="0">
              <a:latin typeface="Verdana" panose="020B0604030504040204" pitchFamily="34" charset="0"/>
            </a:endParaRPr>
          </a:p>
        </p:txBody>
      </p:sp>
      <p:sp>
        <p:nvSpPr>
          <p:cNvPr id="6186" name="文本框 464328"/>
          <p:cNvSpPr txBox="1"/>
          <p:nvPr/>
        </p:nvSpPr>
        <p:spPr>
          <a:xfrm>
            <a:off x="5292725" y="5334000"/>
            <a:ext cx="3455988" cy="8255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1600" dirty="0">
                <a:latin typeface="Verdana" panose="020B0604030504040204" pitchFamily="34" charset="0"/>
              </a:rPr>
              <a:t>阴</a:t>
            </a:r>
            <a:r>
              <a:rPr lang="en-US" altLang="zh-CN" sz="1600">
                <a:latin typeface="Verdana" panose="020B0604030504040204" pitchFamily="34" charset="0"/>
              </a:rPr>
              <a:t>K</a:t>
            </a:r>
            <a:r>
              <a:rPr lang="zh-CN" altLang="en-US" sz="1600" dirty="0">
                <a:latin typeface="Verdana" panose="020B0604030504040204" pitchFamily="34" charset="0"/>
              </a:rPr>
              <a:t>线：用</a:t>
            </a:r>
            <a:r>
              <a:rPr lang="zh-CN" altLang="en-US" sz="1600" b="1" dirty="0">
                <a:solidFill>
                  <a:srgbClr val="009900"/>
                </a:solidFill>
                <a:latin typeface="Verdana" panose="020B0604030504040204" pitchFamily="34" charset="0"/>
              </a:rPr>
              <a:t>绿色</a:t>
            </a:r>
            <a:r>
              <a:rPr lang="zh-CN" altLang="en-US" sz="1600" dirty="0">
                <a:latin typeface="Verdana" panose="020B0604030504040204" pitchFamily="34" charset="0"/>
              </a:rPr>
              <a:t>表示，阴线后势看跌，应卖出做空（</a:t>
            </a:r>
            <a:r>
              <a:rPr lang="en-US" altLang="zh-CN" sz="1600">
                <a:latin typeface="Verdana" panose="020B0604030504040204" pitchFamily="34" charset="0"/>
              </a:rPr>
              <a:t>Short</a:t>
            </a:r>
            <a:r>
              <a:rPr lang="zh-CN" altLang="en-US" sz="1600" dirty="0">
                <a:latin typeface="Verdana" panose="020B0604030504040204" pitchFamily="34" charset="0"/>
              </a:rPr>
              <a:t>）股市称为熊市，在货币市场上叫贬值，亦叫沽。</a:t>
            </a:r>
            <a:endParaRPr lang="zh-CN" altLang="en-US" sz="1600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 spd="med">
    <p:pull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文本占位符 499713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7550"/>
          </a:xfrm>
          <a:ln/>
        </p:spPr>
        <p:txBody>
          <a:bodyPr anchor="t"/>
          <a:p>
            <a:pPr marL="360680" indent="-360680" defTabSz="1344930">
              <a:buNone/>
            </a:pPr>
            <a:r>
              <a:rPr lang="en-US" altLang="zh-CN" sz="2600"/>
              <a:t>11</a:t>
            </a:r>
            <a:r>
              <a:rPr lang="zh-CN" altLang="en-US" sz="2600" dirty="0"/>
              <a:t>、三飞乌鸦</a:t>
            </a:r>
            <a:endParaRPr lang="zh-CN" altLang="en-US" sz="2600" dirty="0"/>
          </a:p>
          <a:p>
            <a:pPr marL="360680" indent="-360680" defTabSz="1344930">
              <a:buNone/>
            </a:pPr>
            <a:r>
              <a:rPr lang="en-US" altLang="zh-CN" sz="2100"/>
              <a:t>       1</a:t>
            </a:r>
            <a:r>
              <a:rPr lang="zh-CN" altLang="en-US" sz="2100" dirty="0"/>
              <a:t>、连续</a:t>
            </a:r>
            <a:r>
              <a:rPr lang="en-US" altLang="zh-CN" sz="2100"/>
              <a:t>3</a:t>
            </a:r>
            <a:r>
              <a:rPr lang="zh-CN" altLang="en-US" sz="2100" dirty="0"/>
              <a:t>根阴线组成。</a:t>
            </a:r>
            <a:endParaRPr lang="zh-CN" altLang="en-US" sz="2100" dirty="0"/>
          </a:p>
          <a:p>
            <a:pPr marL="360680" indent="-360680" defTabSz="1344930">
              <a:buNone/>
            </a:pPr>
            <a:r>
              <a:rPr lang="en-US" altLang="zh-CN" sz="2100"/>
              <a:t>       2</a:t>
            </a:r>
            <a:r>
              <a:rPr lang="zh-CN" altLang="en-US" sz="2100" dirty="0"/>
              <a:t>、收盘价是当根</a:t>
            </a:r>
            <a:r>
              <a:rPr lang="en-US" altLang="zh-CN" sz="2100"/>
              <a:t>k</a:t>
            </a:r>
            <a:r>
              <a:rPr lang="zh-CN" altLang="en-US" sz="2100" dirty="0"/>
              <a:t>线最低点。</a:t>
            </a:r>
            <a:endParaRPr lang="zh-CN" altLang="en-US" sz="2100" dirty="0"/>
          </a:p>
          <a:p>
            <a:pPr marL="360680" indent="-360680" defTabSz="1344930">
              <a:buNone/>
            </a:pPr>
            <a:r>
              <a:rPr lang="en-US" altLang="zh-CN" sz="2100"/>
              <a:t>       3</a:t>
            </a:r>
            <a:r>
              <a:rPr lang="zh-CN" altLang="en-US" sz="2100" dirty="0"/>
              <a:t>、每根</a:t>
            </a:r>
            <a:r>
              <a:rPr lang="en-US" altLang="zh-CN" sz="2100"/>
              <a:t>k</a:t>
            </a:r>
            <a:r>
              <a:rPr lang="zh-CN" altLang="en-US" sz="2100" dirty="0"/>
              <a:t>线开盘价在上根</a:t>
            </a:r>
            <a:r>
              <a:rPr lang="en-US" altLang="zh-CN" sz="2100"/>
              <a:t>k</a:t>
            </a:r>
            <a:r>
              <a:rPr lang="zh-CN" altLang="en-US" sz="2100" dirty="0"/>
              <a:t>线实体内。</a:t>
            </a:r>
            <a:endParaRPr lang="zh-CN" altLang="en-US" sz="2100" dirty="0"/>
          </a:p>
          <a:p>
            <a:pPr marL="360680" indent="-360680" defTabSz="1344930">
              <a:buNone/>
            </a:pPr>
            <a:r>
              <a:rPr lang="en-US" altLang="zh-CN" sz="2100"/>
              <a:t>       4</a:t>
            </a:r>
            <a:r>
              <a:rPr lang="zh-CN" altLang="en-US" sz="2100" dirty="0"/>
              <a:t>、每根</a:t>
            </a:r>
            <a:r>
              <a:rPr lang="en-US" altLang="zh-CN" sz="2100"/>
              <a:t>k</a:t>
            </a:r>
            <a:r>
              <a:rPr lang="zh-CN" altLang="en-US" sz="2100" dirty="0"/>
              <a:t>线收盘价都在下跌。</a:t>
            </a:r>
            <a:endParaRPr lang="zh-CN" altLang="en-US" sz="2100" dirty="0"/>
          </a:p>
          <a:p>
            <a:pPr marL="360680" indent="-360680" defTabSz="1344930">
              <a:buNone/>
            </a:pPr>
            <a:r>
              <a:rPr lang="en-US" altLang="zh-CN" sz="2100"/>
              <a:t>       5</a:t>
            </a:r>
            <a:r>
              <a:rPr lang="zh-CN" altLang="en-US" sz="2100" dirty="0"/>
              <a:t>、第</a:t>
            </a:r>
            <a:r>
              <a:rPr lang="en-US" altLang="zh-CN" sz="2100"/>
              <a:t>1</a:t>
            </a:r>
            <a:r>
              <a:rPr lang="zh-CN" altLang="en-US" sz="2100" dirty="0"/>
              <a:t>根阴线开盘价不能高于上根</a:t>
            </a:r>
            <a:r>
              <a:rPr lang="en-US" altLang="zh-CN" sz="2100"/>
              <a:t>k</a:t>
            </a:r>
            <a:r>
              <a:rPr lang="zh-CN" altLang="en-US" sz="2100" dirty="0"/>
              <a:t>线。</a:t>
            </a:r>
            <a:endParaRPr lang="zh-CN" altLang="en-US" sz="2100" dirty="0"/>
          </a:p>
        </p:txBody>
      </p:sp>
      <p:sp>
        <p:nvSpPr>
          <p:cNvPr id="25602" name="椭圆 499714"/>
          <p:cNvSpPr/>
          <p:nvPr/>
        </p:nvSpPr>
        <p:spPr>
          <a:xfrm>
            <a:off x="4140200" y="3357563"/>
            <a:ext cx="1152525" cy="2376487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grpSp>
        <p:nvGrpSpPr>
          <p:cNvPr id="25603" name="组合 499731"/>
          <p:cNvGrpSpPr/>
          <p:nvPr/>
        </p:nvGrpSpPr>
        <p:grpSpPr>
          <a:xfrm>
            <a:off x="3059113" y="3573463"/>
            <a:ext cx="2760662" cy="2376487"/>
            <a:chOff x="1927" y="2251"/>
            <a:chExt cx="1739" cy="1497"/>
          </a:xfrm>
        </p:grpSpPr>
        <p:sp>
          <p:nvSpPr>
            <p:cNvPr id="25604" name="矩形 499716"/>
            <p:cNvSpPr/>
            <p:nvPr/>
          </p:nvSpPr>
          <p:spPr>
            <a:xfrm>
              <a:off x="1927" y="2948"/>
              <a:ext cx="145" cy="280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05" name="直接连接符 499717"/>
            <p:cNvSpPr/>
            <p:nvPr/>
          </p:nvSpPr>
          <p:spPr>
            <a:xfrm>
              <a:off x="1998" y="2797"/>
              <a:ext cx="0" cy="14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5606" name="直接连接符 499718"/>
            <p:cNvSpPr/>
            <p:nvPr/>
          </p:nvSpPr>
          <p:spPr>
            <a:xfrm>
              <a:off x="2001" y="3241"/>
              <a:ext cx="0" cy="2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5607" name="矩形 499719"/>
            <p:cNvSpPr/>
            <p:nvPr/>
          </p:nvSpPr>
          <p:spPr>
            <a:xfrm>
              <a:off x="2148" y="2656"/>
              <a:ext cx="151" cy="76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08" name="直接连接符 499720"/>
            <p:cNvSpPr/>
            <p:nvPr/>
          </p:nvSpPr>
          <p:spPr>
            <a:xfrm>
              <a:off x="2222" y="2510"/>
              <a:ext cx="0" cy="14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5609" name="直接连接符 499721"/>
            <p:cNvSpPr/>
            <p:nvPr/>
          </p:nvSpPr>
          <p:spPr>
            <a:xfrm>
              <a:off x="2222" y="2742"/>
              <a:ext cx="0" cy="2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5610" name="矩形 499722"/>
            <p:cNvSpPr/>
            <p:nvPr/>
          </p:nvSpPr>
          <p:spPr>
            <a:xfrm>
              <a:off x="2480" y="2251"/>
              <a:ext cx="91" cy="408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11" name="矩形 499723"/>
            <p:cNvSpPr/>
            <p:nvPr/>
          </p:nvSpPr>
          <p:spPr>
            <a:xfrm>
              <a:off x="2743" y="2387"/>
              <a:ext cx="91" cy="49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12" name="矩形 499724"/>
            <p:cNvSpPr/>
            <p:nvPr/>
          </p:nvSpPr>
          <p:spPr>
            <a:xfrm>
              <a:off x="2925" y="2604"/>
              <a:ext cx="90" cy="50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en-US" altLang="zh-CN" dirty="0">
                <a:latin typeface="Verdana" panose="020B0604030504040204" pitchFamily="34" charset="0"/>
              </a:endParaRPr>
            </a:p>
          </p:txBody>
        </p:sp>
        <p:sp>
          <p:nvSpPr>
            <p:cNvPr id="25613" name="矩形 499725"/>
            <p:cNvSpPr/>
            <p:nvPr/>
          </p:nvSpPr>
          <p:spPr>
            <a:xfrm>
              <a:off x="3363" y="3113"/>
              <a:ext cx="106" cy="406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14" name="矩形 499726"/>
            <p:cNvSpPr/>
            <p:nvPr/>
          </p:nvSpPr>
          <p:spPr>
            <a:xfrm>
              <a:off x="3151" y="2795"/>
              <a:ext cx="90" cy="50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5615" name="矩形 499727"/>
            <p:cNvSpPr/>
            <p:nvPr/>
          </p:nvSpPr>
          <p:spPr>
            <a:xfrm>
              <a:off x="3560" y="3342"/>
              <a:ext cx="106" cy="406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 spd="med"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文本占位符 500737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5797550"/>
          </a:xfrm>
          <a:ln/>
        </p:spPr>
        <p:txBody>
          <a:bodyPr anchor="t"/>
          <a:p>
            <a:pPr>
              <a:buNone/>
            </a:pPr>
            <a:r>
              <a:rPr lang="en-US" altLang="zh-CN" sz="2600"/>
              <a:t>12</a:t>
            </a:r>
            <a:r>
              <a:rPr lang="zh-CN" altLang="en-US" sz="2600" dirty="0"/>
              <a:t>、上升三法</a:t>
            </a:r>
            <a:endParaRPr lang="en-US" altLang="zh-CN" sz="2600" dirty="0"/>
          </a:p>
          <a:p>
            <a:pPr>
              <a:buNone/>
            </a:pPr>
            <a:r>
              <a:rPr lang="en-US" altLang="zh-CN" sz="2100"/>
              <a:t>1</a:t>
            </a:r>
            <a:r>
              <a:rPr lang="zh-CN" altLang="en-US" sz="2100" dirty="0"/>
              <a:t>、在上升过程中出现</a:t>
            </a:r>
            <a:r>
              <a:rPr lang="en-US" altLang="zh-CN" sz="2100"/>
              <a:t>1</a:t>
            </a:r>
            <a:r>
              <a:rPr lang="zh-CN" altLang="en-US" sz="2100" dirty="0"/>
              <a:t>根大阳线。</a:t>
            </a:r>
            <a:endParaRPr lang="zh-CN" altLang="en-US" sz="2100" dirty="0"/>
          </a:p>
          <a:p>
            <a:pPr>
              <a:buNone/>
            </a:pPr>
            <a:r>
              <a:rPr lang="en-US" altLang="zh-CN" sz="2100"/>
              <a:t>2</a:t>
            </a:r>
            <a:r>
              <a:rPr lang="zh-CN" altLang="en-US" sz="2100" dirty="0"/>
              <a:t>、出现</a:t>
            </a:r>
            <a:r>
              <a:rPr lang="en-US" altLang="zh-CN" sz="2100"/>
              <a:t>3</a:t>
            </a:r>
            <a:r>
              <a:rPr lang="zh-CN" altLang="en-US" sz="2100" dirty="0"/>
              <a:t>个实体短小的阴线，轻微下跌，但在第一个阳线范围内活动。</a:t>
            </a:r>
            <a:endParaRPr lang="zh-CN" altLang="en-US" sz="2100" dirty="0"/>
          </a:p>
          <a:p>
            <a:pPr>
              <a:buNone/>
            </a:pPr>
            <a:r>
              <a:rPr lang="en-US" altLang="zh-CN" sz="2100"/>
              <a:t>3</a:t>
            </a:r>
            <a:r>
              <a:rPr lang="zh-CN" altLang="en-US" sz="2100" dirty="0"/>
              <a:t>、出现大阳线，收盘价超越第一个阳线最高点。</a:t>
            </a:r>
            <a:endParaRPr lang="zh-CN" altLang="en-US" sz="2100" dirty="0"/>
          </a:p>
        </p:txBody>
      </p:sp>
      <p:grpSp>
        <p:nvGrpSpPr>
          <p:cNvPr id="26626" name="组合 500770"/>
          <p:cNvGrpSpPr/>
          <p:nvPr/>
        </p:nvGrpSpPr>
        <p:grpSpPr>
          <a:xfrm>
            <a:off x="2268538" y="2781300"/>
            <a:ext cx="3614737" cy="3122613"/>
            <a:chOff x="1429" y="1752"/>
            <a:chExt cx="2277" cy="1967"/>
          </a:xfrm>
        </p:grpSpPr>
        <p:grpSp>
          <p:nvGrpSpPr>
            <p:cNvPr id="26627" name="组合 500739"/>
            <p:cNvGrpSpPr/>
            <p:nvPr/>
          </p:nvGrpSpPr>
          <p:grpSpPr>
            <a:xfrm>
              <a:off x="1429" y="3022"/>
              <a:ext cx="141" cy="697"/>
              <a:chOff x="1220" y="1631"/>
              <a:chExt cx="147" cy="873"/>
            </a:xfrm>
          </p:grpSpPr>
          <p:sp>
            <p:nvSpPr>
              <p:cNvPr id="26628" name="矩形 500740"/>
              <p:cNvSpPr/>
              <p:nvPr/>
            </p:nvSpPr>
            <p:spPr>
              <a:xfrm>
                <a:off x="1220" y="1799"/>
                <a:ext cx="147" cy="539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29" name="直接连接符 500741"/>
              <p:cNvSpPr/>
              <p:nvPr/>
            </p:nvSpPr>
            <p:spPr>
              <a:xfrm>
                <a:off x="1292" y="1631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6630" name="直接连接符 500742"/>
              <p:cNvSpPr/>
              <p:nvPr/>
            </p:nvSpPr>
            <p:spPr>
              <a:xfrm>
                <a:off x="1295" y="2306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6631" name="组合 500743"/>
            <p:cNvGrpSpPr/>
            <p:nvPr/>
          </p:nvGrpSpPr>
          <p:grpSpPr>
            <a:xfrm>
              <a:off x="1701" y="2840"/>
              <a:ext cx="146" cy="441"/>
              <a:chOff x="1399" y="1807"/>
              <a:chExt cx="153" cy="552"/>
            </a:xfrm>
          </p:grpSpPr>
          <p:sp>
            <p:nvSpPr>
              <p:cNvPr id="26632" name="矩形 500744"/>
              <p:cNvSpPr/>
              <p:nvPr/>
            </p:nvSpPr>
            <p:spPr>
              <a:xfrm rot="10800000">
                <a:off x="1399" y="1950"/>
                <a:ext cx="153" cy="14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33" name="直接连接符 500745"/>
              <p:cNvSpPr/>
              <p:nvPr/>
            </p:nvSpPr>
            <p:spPr>
              <a:xfrm rot="10800000">
                <a:off x="1463" y="2087"/>
                <a:ext cx="0" cy="27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6634" name="直接连接符 500746"/>
              <p:cNvSpPr/>
              <p:nvPr/>
            </p:nvSpPr>
            <p:spPr>
              <a:xfrm rot="10800000">
                <a:off x="1476" y="1807"/>
                <a:ext cx="0" cy="1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26635" name="矩形 500748"/>
            <p:cNvSpPr/>
            <p:nvPr/>
          </p:nvSpPr>
          <p:spPr>
            <a:xfrm>
              <a:off x="1973" y="2322"/>
              <a:ext cx="136" cy="678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6636" name="矩形 500752"/>
            <p:cNvSpPr/>
            <p:nvPr/>
          </p:nvSpPr>
          <p:spPr>
            <a:xfrm>
              <a:off x="2245" y="2387"/>
              <a:ext cx="136" cy="275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grpSp>
          <p:nvGrpSpPr>
            <p:cNvPr id="26637" name="组合 500755"/>
            <p:cNvGrpSpPr/>
            <p:nvPr/>
          </p:nvGrpSpPr>
          <p:grpSpPr>
            <a:xfrm>
              <a:off x="3288" y="1979"/>
              <a:ext cx="146" cy="357"/>
              <a:chOff x="3226" y="2047"/>
              <a:chExt cx="153" cy="448"/>
            </a:xfrm>
          </p:grpSpPr>
          <p:sp>
            <p:nvSpPr>
              <p:cNvPr id="26638" name="矩形 500756"/>
              <p:cNvSpPr/>
              <p:nvPr/>
            </p:nvSpPr>
            <p:spPr>
              <a:xfrm rot="10800000">
                <a:off x="3226" y="2190"/>
                <a:ext cx="153" cy="14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39" name="直接连接符 500757"/>
              <p:cNvSpPr/>
              <p:nvPr/>
            </p:nvSpPr>
            <p:spPr>
              <a:xfrm rot="10800000">
                <a:off x="3306" y="2339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6640" name="直接连接符 500758"/>
              <p:cNvSpPr/>
              <p:nvPr/>
            </p:nvSpPr>
            <p:spPr>
              <a:xfrm rot="10800000">
                <a:off x="3303" y="2047"/>
                <a:ext cx="0" cy="1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26641" name="矩形 500760"/>
            <p:cNvSpPr/>
            <p:nvPr/>
          </p:nvSpPr>
          <p:spPr>
            <a:xfrm rot="10800000">
              <a:off x="2971" y="2115"/>
              <a:ext cx="146" cy="777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grpSp>
          <p:nvGrpSpPr>
            <p:cNvPr id="26642" name="组合 500763"/>
            <p:cNvGrpSpPr/>
            <p:nvPr/>
          </p:nvGrpSpPr>
          <p:grpSpPr>
            <a:xfrm>
              <a:off x="3560" y="1752"/>
              <a:ext cx="146" cy="442"/>
              <a:chOff x="2477" y="2261"/>
              <a:chExt cx="153" cy="553"/>
            </a:xfrm>
          </p:grpSpPr>
          <p:sp>
            <p:nvSpPr>
              <p:cNvPr id="26643" name="矩形 500764"/>
              <p:cNvSpPr/>
              <p:nvPr/>
            </p:nvSpPr>
            <p:spPr>
              <a:xfrm rot="10800000">
                <a:off x="2477" y="2395"/>
                <a:ext cx="153" cy="255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6644" name="直接连接符 500765"/>
              <p:cNvSpPr/>
              <p:nvPr/>
            </p:nvSpPr>
            <p:spPr>
              <a:xfrm rot="10800000">
                <a:off x="2544" y="2658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6645" name="直接连接符 500766"/>
              <p:cNvSpPr/>
              <p:nvPr/>
            </p:nvSpPr>
            <p:spPr>
              <a:xfrm rot="10800000">
                <a:off x="2556" y="2261"/>
                <a:ext cx="0" cy="1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26646" name="矩形 500768"/>
            <p:cNvSpPr/>
            <p:nvPr/>
          </p:nvSpPr>
          <p:spPr>
            <a:xfrm>
              <a:off x="2472" y="2523"/>
              <a:ext cx="136" cy="275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26647" name="矩形 500769"/>
            <p:cNvSpPr/>
            <p:nvPr/>
          </p:nvSpPr>
          <p:spPr>
            <a:xfrm>
              <a:off x="2699" y="2747"/>
              <a:ext cx="136" cy="275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500768" name="椭圆 500767"/>
          <p:cNvSpPr/>
          <p:nvPr/>
        </p:nvSpPr>
        <p:spPr>
          <a:xfrm>
            <a:off x="2843213" y="2852738"/>
            <a:ext cx="2376487" cy="2447925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50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文本占位符 483330"/>
          <p:cNvSpPr>
            <a:spLocks noGrp="1"/>
          </p:cNvSpPr>
          <p:nvPr>
            <p:ph idx="1"/>
          </p:nvPr>
        </p:nvSpPr>
        <p:spPr>
          <a:xfrm>
            <a:off x="323850" y="260350"/>
            <a:ext cx="8569325" cy="6264275"/>
          </a:xfrm>
          <a:ln/>
        </p:spPr>
        <p:txBody>
          <a:bodyPr anchor="t"/>
          <a:p>
            <a:pPr marL="3408680" indent="-3408680">
              <a:buNone/>
            </a:pPr>
            <a:r>
              <a:rPr lang="en-US" altLang="zh-CN" b="1"/>
              <a:t>13</a:t>
            </a:r>
            <a:r>
              <a:rPr lang="zh-CN" altLang="en-US" b="1" dirty="0"/>
              <a:t>、身怀六甲（孕线）</a:t>
            </a:r>
            <a:endParaRPr lang="zh-CN" altLang="en-US" dirty="0"/>
          </a:p>
          <a:p>
            <a:pPr marL="3408680" indent="-3408680">
              <a:buNone/>
            </a:pPr>
            <a:r>
              <a:rPr lang="zh-CN" altLang="en-US" dirty="0"/>
              <a:t>                                        </a:t>
            </a:r>
            <a:r>
              <a:rPr lang="zh-CN" altLang="en-US" sz="2600" dirty="0"/>
              <a:t>身怀六甲由两根</a:t>
            </a:r>
            <a:r>
              <a:rPr lang="en-US" altLang="zh-CN" sz="2600"/>
              <a:t>K</a:t>
            </a:r>
            <a:r>
              <a:rPr lang="zh-CN" altLang="en-US" sz="2600" dirty="0"/>
              <a:t>线组成，表示行情将要转向，分为两种情况。</a:t>
            </a:r>
            <a:br>
              <a:rPr lang="zh-CN" altLang="en-US" sz="2600" dirty="0"/>
            </a:br>
            <a:r>
              <a:rPr lang="zh-CN" altLang="en-US" sz="2600" dirty="0"/>
              <a:t>     </a:t>
            </a:r>
            <a:endParaRPr lang="zh-CN" altLang="en-US" sz="2600" dirty="0"/>
          </a:p>
          <a:p>
            <a:pPr marL="3408680" indent="-3408680">
              <a:buNone/>
            </a:pPr>
            <a:r>
              <a:rPr lang="zh-CN" altLang="en-US" sz="2600" dirty="0"/>
              <a:t>                                         第一种是在上升行情中，前一根为阳线，后一根为阴线，前者将后者实体完全包容在内（可不包括上下影线）。</a:t>
            </a:r>
            <a:endParaRPr lang="zh-CN" altLang="en-US" sz="2600" dirty="0"/>
          </a:p>
          <a:p>
            <a:pPr marL="3408680" indent="-3408680">
              <a:buNone/>
            </a:pPr>
            <a:br>
              <a:rPr lang="zh-CN" altLang="en-US" sz="2600" dirty="0"/>
            </a:br>
            <a:r>
              <a:rPr lang="zh-CN" altLang="en-US" sz="2600" dirty="0"/>
              <a:t>       第二种是在下跌行情中，前一根为阴线，后一根为阳线，前者将后者实体完全包容在内（可不包括上下影线）。</a:t>
            </a:r>
            <a:endParaRPr lang="zh-CN" altLang="en-US" sz="2600" dirty="0"/>
          </a:p>
          <a:p>
            <a:pPr marL="3408680" indent="-3408680" algn="just" fontAlgn="ctr">
              <a:buNone/>
            </a:pPr>
            <a:r>
              <a:rPr lang="zh-CN" altLang="en-US" dirty="0"/>
              <a:t> </a:t>
            </a:r>
            <a:endParaRPr lang="zh-CN" altLang="en-US" dirty="0"/>
          </a:p>
        </p:txBody>
      </p:sp>
      <p:grpSp>
        <p:nvGrpSpPr>
          <p:cNvPr id="27650" name="组合 483469"/>
          <p:cNvGrpSpPr/>
          <p:nvPr/>
        </p:nvGrpSpPr>
        <p:grpSpPr>
          <a:xfrm>
            <a:off x="755650" y="1211263"/>
            <a:ext cx="2592388" cy="2146300"/>
            <a:chOff x="476" y="763"/>
            <a:chExt cx="1633" cy="1352"/>
          </a:xfrm>
        </p:grpSpPr>
        <p:grpSp>
          <p:nvGrpSpPr>
            <p:cNvPr id="27651" name="组合 483401"/>
            <p:cNvGrpSpPr/>
            <p:nvPr/>
          </p:nvGrpSpPr>
          <p:grpSpPr>
            <a:xfrm>
              <a:off x="476" y="1192"/>
              <a:ext cx="103" cy="923"/>
              <a:chOff x="1940" y="14416"/>
              <a:chExt cx="142" cy="1241"/>
            </a:xfrm>
          </p:grpSpPr>
          <p:sp>
            <p:nvSpPr>
              <p:cNvPr id="27652" name="矩形 483402"/>
              <p:cNvSpPr/>
              <p:nvPr/>
            </p:nvSpPr>
            <p:spPr>
              <a:xfrm>
                <a:off x="1940" y="14578"/>
                <a:ext cx="142" cy="850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53" name="直接连接符 483403"/>
              <p:cNvSpPr/>
              <p:nvPr/>
            </p:nvSpPr>
            <p:spPr>
              <a:xfrm>
                <a:off x="2015" y="14416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54" name="直接连接符 483404"/>
              <p:cNvSpPr/>
              <p:nvPr/>
            </p:nvSpPr>
            <p:spPr>
              <a:xfrm>
                <a:off x="2012" y="15430"/>
                <a:ext cx="0" cy="227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655" name="组合 483405"/>
            <p:cNvGrpSpPr/>
            <p:nvPr/>
          </p:nvGrpSpPr>
          <p:grpSpPr>
            <a:xfrm>
              <a:off x="648" y="1351"/>
              <a:ext cx="130" cy="245"/>
              <a:chOff x="2476" y="14577"/>
              <a:chExt cx="180" cy="329"/>
            </a:xfrm>
          </p:grpSpPr>
          <p:sp>
            <p:nvSpPr>
              <p:cNvPr id="27656" name="直接连接符 483406"/>
              <p:cNvSpPr/>
              <p:nvPr/>
            </p:nvSpPr>
            <p:spPr>
              <a:xfrm rot="10800000">
                <a:off x="2476" y="14698"/>
                <a:ext cx="18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57" name="直接连接符 483407"/>
              <p:cNvSpPr/>
              <p:nvPr/>
            </p:nvSpPr>
            <p:spPr>
              <a:xfrm rot="10800000">
                <a:off x="2566" y="14577"/>
                <a:ext cx="0" cy="329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658" name="组合 483408"/>
            <p:cNvGrpSpPr/>
            <p:nvPr/>
          </p:nvGrpSpPr>
          <p:grpSpPr>
            <a:xfrm>
              <a:off x="945" y="763"/>
              <a:ext cx="103" cy="881"/>
              <a:chOff x="2840" y="14656"/>
              <a:chExt cx="142" cy="1184"/>
            </a:xfrm>
          </p:grpSpPr>
          <p:sp>
            <p:nvSpPr>
              <p:cNvPr id="27659" name="矩形 483409"/>
              <p:cNvSpPr/>
              <p:nvPr/>
            </p:nvSpPr>
            <p:spPr>
              <a:xfrm>
                <a:off x="2840" y="14818"/>
                <a:ext cx="142" cy="850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60" name="直接连接符 483410"/>
              <p:cNvSpPr/>
              <p:nvPr/>
            </p:nvSpPr>
            <p:spPr>
              <a:xfrm>
                <a:off x="2915" y="14656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61" name="直接连接符 483411"/>
              <p:cNvSpPr/>
              <p:nvPr/>
            </p:nvSpPr>
            <p:spPr>
              <a:xfrm>
                <a:off x="2912" y="15670"/>
                <a:ext cx="0" cy="17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27662" name="矩形 483413"/>
            <p:cNvSpPr/>
            <p:nvPr/>
          </p:nvSpPr>
          <p:spPr>
            <a:xfrm>
              <a:off x="1108" y="933"/>
              <a:ext cx="94" cy="428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grpSp>
          <p:nvGrpSpPr>
            <p:cNvPr id="27663" name="组合 483416"/>
            <p:cNvGrpSpPr/>
            <p:nvPr/>
          </p:nvGrpSpPr>
          <p:grpSpPr>
            <a:xfrm>
              <a:off x="1354" y="1179"/>
              <a:ext cx="103" cy="618"/>
              <a:chOff x="3593" y="14783"/>
              <a:chExt cx="142" cy="832"/>
            </a:xfrm>
          </p:grpSpPr>
          <p:sp>
            <p:nvSpPr>
              <p:cNvPr id="27664" name="矩形 483417"/>
              <p:cNvSpPr/>
              <p:nvPr/>
            </p:nvSpPr>
            <p:spPr>
              <a:xfrm>
                <a:off x="3593" y="15161"/>
                <a:ext cx="142" cy="312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65" name="直接连接符 483418"/>
              <p:cNvSpPr/>
              <p:nvPr/>
            </p:nvSpPr>
            <p:spPr>
              <a:xfrm>
                <a:off x="3677" y="14783"/>
                <a:ext cx="0" cy="38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66" name="直接连接符 483419"/>
              <p:cNvSpPr/>
              <p:nvPr/>
            </p:nvSpPr>
            <p:spPr>
              <a:xfrm>
                <a:off x="3668" y="15473"/>
                <a:ext cx="0" cy="1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667" name="组合 483420"/>
            <p:cNvGrpSpPr/>
            <p:nvPr/>
          </p:nvGrpSpPr>
          <p:grpSpPr>
            <a:xfrm>
              <a:off x="1501" y="1281"/>
              <a:ext cx="107" cy="673"/>
              <a:chOff x="3920" y="14423"/>
              <a:chExt cx="147" cy="905"/>
            </a:xfrm>
          </p:grpSpPr>
          <p:sp>
            <p:nvSpPr>
              <p:cNvPr id="27668" name="矩形 483421"/>
              <p:cNvSpPr/>
              <p:nvPr/>
            </p:nvSpPr>
            <p:spPr>
              <a:xfrm>
                <a:off x="3920" y="14591"/>
                <a:ext cx="147" cy="31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69" name="直接连接符 483422"/>
              <p:cNvSpPr/>
              <p:nvPr/>
            </p:nvSpPr>
            <p:spPr>
              <a:xfrm>
                <a:off x="3992" y="1442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70" name="直接连接符 483423"/>
              <p:cNvSpPr/>
              <p:nvPr/>
            </p:nvSpPr>
            <p:spPr>
              <a:xfrm>
                <a:off x="3995" y="14903"/>
                <a:ext cx="0" cy="425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671" name="组合 483424"/>
            <p:cNvGrpSpPr/>
            <p:nvPr/>
          </p:nvGrpSpPr>
          <p:grpSpPr>
            <a:xfrm>
              <a:off x="1664" y="1341"/>
              <a:ext cx="111" cy="300"/>
              <a:chOff x="2660" y="14308"/>
              <a:chExt cx="153" cy="403"/>
            </a:xfrm>
          </p:grpSpPr>
          <p:sp>
            <p:nvSpPr>
              <p:cNvPr id="27672" name="矩形 483425"/>
              <p:cNvSpPr/>
              <p:nvPr/>
            </p:nvSpPr>
            <p:spPr>
              <a:xfrm rot="10800000">
                <a:off x="2660" y="14463"/>
                <a:ext cx="153" cy="85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73" name="直接连接符 483426"/>
              <p:cNvSpPr/>
              <p:nvPr/>
            </p:nvSpPr>
            <p:spPr>
              <a:xfrm rot="10800000">
                <a:off x="2724" y="14555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74" name="直接连接符 483427"/>
              <p:cNvSpPr/>
              <p:nvPr/>
            </p:nvSpPr>
            <p:spPr>
              <a:xfrm rot="10800000">
                <a:off x="2736" y="14308"/>
                <a:ext cx="0" cy="1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675" name="组合 483428"/>
            <p:cNvGrpSpPr/>
            <p:nvPr/>
          </p:nvGrpSpPr>
          <p:grpSpPr>
            <a:xfrm>
              <a:off x="1839" y="1493"/>
              <a:ext cx="106" cy="583"/>
              <a:chOff x="5033" y="15359"/>
              <a:chExt cx="147" cy="783"/>
            </a:xfrm>
          </p:grpSpPr>
          <p:sp>
            <p:nvSpPr>
              <p:cNvPr id="27676" name="矩形 483429"/>
              <p:cNvSpPr/>
              <p:nvPr/>
            </p:nvSpPr>
            <p:spPr>
              <a:xfrm>
                <a:off x="5033" y="15527"/>
                <a:ext cx="147" cy="425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77" name="直接连接符 483430"/>
              <p:cNvSpPr/>
              <p:nvPr/>
            </p:nvSpPr>
            <p:spPr>
              <a:xfrm>
                <a:off x="5105" y="15359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78" name="直接连接符 483431"/>
              <p:cNvSpPr/>
              <p:nvPr/>
            </p:nvSpPr>
            <p:spPr>
              <a:xfrm>
                <a:off x="5108" y="15944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679" name="组合 483432"/>
            <p:cNvGrpSpPr/>
            <p:nvPr/>
          </p:nvGrpSpPr>
          <p:grpSpPr>
            <a:xfrm>
              <a:off x="2002" y="1228"/>
              <a:ext cx="107" cy="682"/>
              <a:chOff x="3110" y="14046"/>
              <a:chExt cx="147" cy="918"/>
            </a:xfrm>
          </p:grpSpPr>
          <p:sp>
            <p:nvSpPr>
              <p:cNvPr id="27680" name="矩形 483433"/>
              <p:cNvSpPr/>
              <p:nvPr/>
            </p:nvSpPr>
            <p:spPr>
              <a:xfrm>
                <a:off x="3110" y="14214"/>
                <a:ext cx="147" cy="539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81" name="直接连接符 483434"/>
              <p:cNvSpPr/>
              <p:nvPr/>
            </p:nvSpPr>
            <p:spPr>
              <a:xfrm>
                <a:off x="3182" y="14046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82" name="直接连接符 483435"/>
              <p:cNvSpPr/>
              <p:nvPr/>
            </p:nvSpPr>
            <p:spPr>
              <a:xfrm>
                <a:off x="3185" y="14766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27683" name="组合 483468"/>
          <p:cNvGrpSpPr/>
          <p:nvPr/>
        </p:nvGrpSpPr>
        <p:grpSpPr>
          <a:xfrm>
            <a:off x="684213" y="4076700"/>
            <a:ext cx="2808287" cy="2058988"/>
            <a:chOff x="431" y="2568"/>
            <a:chExt cx="1769" cy="1297"/>
          </a:xfrm>
        </p:grpSpPr>
        <p:grpSp>
          <p:nvGrpSpPr>
            <p:cNvPr id="27684" name="组合 483438"/>
            <p:cNvGrpSpPr/>
            <p:nvPr/>
          </p:nvGrpSpPr>
          <p:grpSpPr>
            <a:xfrm>
              <a:off x="431" y="2568"/>
              <a:ext cx="141" cy="697"/>
              <a:chOff x="1220" y="1631"/>
              <a:chExt cx="147" cy="873"/>
            </a:xfrm>
          </p:grpSpPr>
          <p:sp>
            <p:nvSpPr>
              <p:cNvPr id="27685" name="矩形 483439"/>
              <p:cNvSpPr/>
              <p:nvPr/>
            </p:nvSpPr>
            <p:spPr>
              <a:xfrm>
                <a:off x="1220" y="1799"/>
                <a:ext cx="147" cy="539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86" name="直接连接符 483440"/>
              <p:cNvSpPr/>
              <p:nvPr/>
            </p:nvSpPr>
            <p:spPr>
              <a:xfrm>
                <a:off x="1292" y="1631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87" name="直接连接符 483441"/>
              <p:cNvSpPr/>
              <p:nvPr/>
            </p:nvSpPr>
            <p:spPr>
              <a:xfrm>
                <a:off x="1295" y="2306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688" name="组合 483442"/>
            <p:cNvGrpSpPr/>
            <p:nvPr/>
          </p:nvGrpSpPr>
          <p:grpSpPr>
            <a:xfrm>
              <a:off x="660" y="2900"/>
              <a:ext cx="146" cy="441"/>
              <a:chOff x="1399" y="1807"/>
              <a:chExt cx="153" cy="552"/>
            </a:xfrm>
          </p:grpSpPr>
          <p:sp>
            <p:nvSpPr>
              <p:cNvPr id="27689" name="矩形 483443"/>
              <p:cNvSpPr/>
              <p:nvPr/>
            </p:nvSpPr>
            <p:spPr>
              <a:xfrm rot="10800000">
                <a:off x="1399" y="1950"/>
                <a:ext cx="153" cy="14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90" name="直接连接符 483444"/>
              <p:cNvSpPr/>
              <p:nvPr/>
            </p:nvSpPr>
            <p:spPr>
              <a:xfrm rot="10800000">
                <a:off x="1463" y="2087"/>
                <a:ext cx="0" cy="27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91" name="直接连接符 483445"/>
              <p:cNvSpPr/>
              <p:nvPr/>
            </p:nvSpPr>
            <p:spPr>
              <a:xfrm rot="10800000">
                <a:off x="1476" y="1807"/>
                <a:ext cx="0" cy="1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692" name="组合 483446"/>
            <p:cNvGrpSpPr/>
            <p:nvPr/>
          </p:nvGrpSpPr>
          <p:grpSpPr>
            <a:xfrm>
              <a:off x="1048" y="2661"/>
              <a:ext cx="136" cy="1204"/>
              <a:chOff x="1760" y="1988"/>
              <a:chExt cx="142" cy="1508"/>
            </a:xfrm>
          </p:grpSpPr>
          <p:sp>
            <p:nvSpPr>
              <p:cNvPr id="27693" name="矩形 483447"/>
              <p:cNvSpPr/>
              <p:nvPr/>
            </p:nvSpPr>
            <p:spPr>
              <a:xfrm>
                <a:off x="1760" y="2417"/>
                <a:ext cx="142" cy="850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94" name="直接连接符 483448"/>
              <p:cNvSpPr/>
              <p:nvPr/>
            </p:nvSpPr>
            <p:spPr>
              <a:xfrm>
                <a:off x="1835" y="1988"/>
                <a:ext cx="0" cy="4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95" name="直接连接符 483449"/>
              <p:cNvSpPr/>
              <p:nvPr/>
            </p:nvSpPr>
            <p:spPr>
              <a:xfrm>
                <a:off x="1832" y="3269"/>
                <a:ext cx="0" cy="227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696" name="组合 483450"/>
            <p:cNvGrpSpPr/>
            <p:nvPr/>
          </p:nvGrpSpPr>
          <p:grpSpPr>
            <a:xfrm>
              <a:off x="1281" y="3054"/>
              <a:ext cx="141" cy="637"/>
              <a:chOff x="2153" y="1940"/>
              <a:chExt cx="147" cy="798"/>
            </a:xfrm>
          </p:grpSpPr>
          <p:sp>
            <p:nvSpPr>
              <p:cNvPr id="27697" name="矩形 483451"/>
              <p:cNvSpPr/>
              <p:nvPr/>
            </p:nvSpPr>
            <p:spPr>
              <a:xfrm>
                <a:off x="2153" y="2108"/>
                <a:ext cx="147" cy="425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698" name="直接连接符 483452"/>
              <p:cNvSpPr/>
              <p:nvPr/>
            </p:nvSpPr>
            <p:spPr>
              <a:xfrm>
                <a:off x="2240" y="1940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699" name="直接连接符 483453"/>
              <p:cNvSpPr/>
              <p:nvPr/>
            </p:nvSpPr>
            <p:spPr>
              <a:xfrm>
                <a:off x="2228" y="2540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700" name="组合 483454"/>
            <p:cNvGrpSpPr/>
            <p:nvPr/>
          </p:nvGrpSpPr>
          <p:grpSpPr>
            <a:xfrm>
              <a:off x="2054" y="2614"/>
              <a:ext cx="146" cy="357"/>
              <a:chOff x="3226" y="2047"/>
              <a:chExt cx="153" cy="448"/>
            </a:xfrm>
          </p:grpSpPr>
          <p:sp>
            <p:nvSpPr>
              <p:cNvPr id="27701" name="矩形 483455"/>
              <p:cNvSpPr/>
              <p:nvPr/>
            </p:nvSpPr>
            <p:spPr>
              <a:xfrm rot="10800000">
                <a:off x="3226" y="2190"/>
                <a:ext cx="153" cy="142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702" name="直接连接符 483456"/>
              <p:cNvSpPr/>
              <p:nvPr/>
            </p:nvSpPr>
            <p:spPr>
              <a:xfrm rot="10800000">
                <a:off x="3306" y="2339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703" name="直接连接符 483457"/>
              <p:cNvSpPr/>
              <p:nvPr/>
            </p:nvSpPr>
            <p:spPr>
              <a:xfrm rot="10800000">
                <a:off x="3303" y="2047"/>
                <a:ext cx="0" cy="1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704" name="组合 483458"/>
            <p:cNvGrpSpPr/>
            <p:nvPr/>
          </p:nvGrpSpPr>
          <p:grpSpPr>
            <a:xfrm>
              <a:off x="1820" y="2637"/>
              <a:ext cx="146" cy="1039"/>
              <a:chOff x="2866" y="1882"/>
              <a:chExt cx="153" cy="1302"/>
            </a:xfrm>
          </p:grpSpPr>
          <p:sp>
            <p:nvSpPr>
              <p:cNvPr id="27705" name="矩形 483459"/>
              <p:cNvSpPr/>
              <p:nvPr/>
            </p:nvSpPr>
            <p:spPr>
              <a:xfrm rot="10800000">
                <a:off x="2866" y="2032"/>
                <a:ext cx="153" cy="539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706" name="直接连接符 483460"/>
              <p:cNvSpPr/>
              <p:nvPr/>
            </p:nvSpPr>
            <p:spPr>
              <a:xfrm rot="10800000">
                <a:off x="2945" y="2572"/>
                <a:ext cx="0" cy="6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707" name="直接连接符 483461"/>
              <p:cNvSpPr/>
              <p:nvPr/>
            </p:nvSpPr>
            <p:spPr>
              <a:xfrm rot="10800000">
                <a:off x="2943" y="1882"/>
                <a:ext cx="0" cy="1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27708" name="组合 483462"/>
            <p:cNvGrpSpPr/>
            <p:nvPr/>
          </p:nvGrpSpPr>
          <p:grpSpPr>
            <a:xfrm>
              <a:off x="1606" y="2987"/>
              <a:ext cx="146" cy="442"/>
              <a:chOff x="2477" y="2261"/>
              <a:chExt cx="153" cy="553"/>
            </a:xfrm>
          </p:grpSpPr>
          <p:sp>
            <p:nvSpPr>
              <p:cNvPr id="27709" name="矩形 483463"/>
              <p:cNvSpPr/>
              <p:nvPr/>
            </p:nvSpPr>
            <p:spPr>
              <a:xfrm rot="10800000">
                <a:off x="2477" y="2395"/>
                <a:ext cx="153" cy="255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7710" name="直接连接符 483464"/>
              <p:cNvSpPr/>
              <p:nvPr/>
            </p:nvSpPr>
            <p:spPr>
              <a:xfrm rot="10800000">
                <a:off x="2544" y="2658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7711" name="直接连接符 483465"/>
              <p:cNvSpPr/>
              <p:nvPr/>
            </p:nvSpPr>
            <p:spPr>
              <a:xfrm rot="10800000">
                <a:off x="2556" y="2261"/>
                <a:ext cx="0" cy="14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sp>
        <p:nvSpPr>
          <p:cNvPr id="483467" name="椭圆 483466"/>
          <p:cNvSpPr/>
          <p:nvPr/>
        </p:nvSpPr>
        <p:spPr>
          <a:xfrm>
            <a:off x="1403350" y="4076700"/>
            <a:ext cx="1008063" cy="2232025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83468" name="椭圆 483467"/>
          <p:cNvSpPr/>
          <p:nvPr/>
        </p:nvSpPr>
        <p:spPr>
          <a:xfrm>
            <a:off x="1258888" y="908050"/>
            <a:ext cx="865187" cy="1944688"/>
          </a:xfrm>
          <a:prstGeom prst="ellips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48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2000" fill="hold"/>
                                        <p:tgtEl>
                                          <p:spTgt spid="483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文本占位符 579586"/>
          <p:cNvSpPr>
            <a:spLocks noGrp="1"/>
          </p:cNvSpPr>
          <p:nvPr>
            <p:ph idx="1"/>
          </p:nvPr>
        </p:nvSpPr>
        <p:spPr>
          <a:xfrm>
            <a:off x="1690688" y="1773238"/>
            <a:ext cx="5548312" cy="3887787"/>
          </a:xfrm>
          <a:ln/>
        </p:spPr>
        <p:txBody>
          <a:bodyPr anchor="t"/>
          <a:p>
            <a:pPr>
              <a:buNone/>
            </a:pPr>
            <a:r>
              <a:rPr lang="en-US" altLang="zh-CN"/>
              <a:t>1</a:t>
            </a:r>
            <a:r>
              <a:rPr lang="zh-CN" altLang="en-US" dirty="0"/>
              <a:t>、早晨之星、黄昏之星</a:t>
            </a:r>
            <a:endParaRPr lang="zh-CN" altLang="en-US" dirty="0"/>
          </a:p>
          <a:p>
            <a:pPr>
              <a:buNone/>
            </a:pPr>
            <a:r>
              <a:rPr lang="en-US" altLang="zh-CN"/>
              <a:t>2</a:t>
            </a:r>
            <a:r>
              <a:rPr lang="zh-CN" altLang="en-US" dirty="0"/>
              <a:t>、吞没形态</a:t>
            </a:r>
            <a:endParaRPr lang="zh-CN" altLang="en-US" dirty="0"/>
          </a:p>
          <a:p>
            <a:pPr>
              <a:buNone/>
            </a:pPr>
            <a:r>
              <a:rPr lang="en-US" altLang="zh-CN"/>
              <a:t>3</a:t>
            </a:r>
            <a:r>
              <a:rPr lang="zh-CN" altLang="en-US" dirty="0"/>
              <a:t>、射击之星</a:t>
            </a:r>
            <a:endParaRPr lang="zh-CN" altLang="en-US" dirty="0"/>
          </a:p>
          <a:p>
            <a:pPr>
              <a:buNone/>
            </a:pPr>
            <a:r>
              <a:rPr lang="en-US" altLang="zh-CN"/>
              <a:t>4</a:t>
            </a:r>
            <a:r>
              <a:rPr lang="zh-CN" altLang="en-US" dirty="0"/>
              <a:t>、乌云盖顶、曙光出现</a:t>
            </a:r>
            <a:endParaRPr lang="zh-CN" altLang="en-US" dirty="0"/>
          </a:p>
          <a:p>
            <a:pPr>
              <a:buNone/>
            </a:pPr>
            <a:r>
              <a:rPr lang="en-US" altLang="zh-CN"/>
              <a:t>5</a:t>
            </a:r>
            <a:r>
              <a:rPr lang="zh-CN" altLang="en-US" dirty="0"/>
              <a:t>、平顶、平底</a:t>
            </a:r>
            <a:endParaRPr lang="zh-CN" altLang="en-US" dirty="0"/>
          </a:p>
          <a:p>
            <a:pPr>
              <a:buNone/>
            </a:pPr>
            <a:r>
              <a:rPr lang="en-US" altLang="zh-CN"/>
              <a:t>6</a:t>
            </a:r>
            <a:r>
              <a:rPr lang="zh-CN" altLang="en-US" dirty="0"/>
              <a:t>、身怀六甲（孕线）</a:t>
            </a:r>
            <a:endParaRPr lang="zh-CN" altLang="en-US" dirty="0"/>
          </a:p>
        </p:txBody>
      </p:sp>
    </p:spTree>
  </p:cSld>
  <p:clrMapOvr>
    <a:masterClrMapping/>
  </p:clrMapOvr>
  <p:transition spd="med"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标题 484353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04850"/>
          </a:xfrm>
          <a:ln/>
        </p:spPr>
        <p:txBody>
          <a:bodyPr anchor="t"/>
          <a:p>
            <a:r>
              <a:rPr lang="zh-CN" altLang="en-US" b="1" dirty="0">
                <a:solidFill>
                  <a:schemeClr val="tx1"/>
                </a:solidFill>
              </a:rPr>
              <a:t>五、技术形态分析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29698" name="文本占位符 484354"/>
          <p:cNvSpPr>
            <a:spLocks noGrp="1"/>
          </p:cNvSpPr>
          <p:nvPr>
            <p:ph idx="1"/>
          </p:nvPr>
        </p:nvSpPr>
        <p:spPr>
          <a:xfrm>
            <a:off x="468313" y="1125538"/>
            <a:ext cx="8424862" cy="1223962"/>
          </a:xfrm>
          <a:ln/>
        </p:spPr>
        <p:txBody>
          <a:bodyPr anchor="t"/>
          <a:p>
            <a:pPr algn="just" fontAlgn="ctr">
              <a:buNone/>
            </a:pPr>
            <a:r>
              <a:rPr lang="zh-CN" altLang="en-US" sz="3500" dirty="0"/>
              <a:t>趋势可分为三种：</a:t>
            </a:r>
            <a:endParaRPr lang="zh-CN" altLang="en-US" sz="3500" dirty="0"/>
          </a:p>
          <a:p>
            <a:pPr algn="just" fontAlgn="ctr">
              <a:buNone/>
            </a:pPr>
            <a:r>
              <a:rPr lang="zh-CN" altLang="en-US" sz="2500" dirty="0"/>
              <a:t>          上升、         下跌、         无趋势状态（横盘整理）</a:t>
            </a:r>
            <a:endParaRPr lang="zh-CN" altLang="en-US" sz="2500" dirty="0"/>
          </a:p>
        </p:txBody>
      </p:sp>
      <p:sp>
        <p:nvSpPr>
          <p:cNvPr id="29699" name="任意多边形 484357"/>
          <p:cNvSpPr/>
          <p:nvPr/>
        </p:nvSpPr>
        <p:spPr>
          <a:xfrm>
            <a:off x="468313" y="2492375"/>
            <a:ext cx="2374900" cy="1657350"/>
          </a:xfrm>
          <a:custGeom>
            <a:avLst/>
            <a:gdLst/>
            <a:ahLst/>
            <a:cxnLst/>
            <a:pathLst>
              <a:path w="1496" h="1044">
                <a:moveTo>
                  <a:pt x="0" y="1044"/>
                </a:moveTo>
                <a:lnTo>
                  <a:pt x="544" y="409"/>
                </a:lnTo>
                <a:lnTo>
                  <a:pt x="589" y="771"/>
                </a:lnTo>
                <a:lnTo>
                  <a:pt x="952" y="227"/>
                </a:lnTo>
                <a:lnTo>
                  <a:pt x="1043" y="545"/>
                </a:lnTo>
                <a:lnTo>
                  <a:pt x="1496" y="0"/>
                </a:lnTo>
              </a:path>
            </a:pathLst>
          </a:custGeom>
          <a:noFill/>
          <a:ln w="317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0" name="任意多边形 484358"/>
          <p:cNvSpPr/>
          <p:nvPr/>
        </p:nvSpPr>
        <p:spPr>
          <a:xfrm rot="-10548523" flipV="1">
            <a:off x="3422650" y="2565400"/>
            <a:ext cx="1870075" cy="1298575"/>
          </a:xfrm>
          <a:custGeom>
            <a:avLst/>
            <a:gdLst/>
            <a:ahLst/>
            <a:cxnLst/>
            <a:pathLst>
              <a:path w="1496" h="1044">
                <a:moveTo>
                  <a:pt x="0" y="1044"/>
                </a:moveTo>
                <a:lnTo>
                  <a:pt x="544" y="409"/>
                </a:lnTo>
                <a:lnTo>
                  <a:pt x="589" y="771"/>
                </a:lnTo>
                <a:lnTo>
                  <a:pt x="952" y="227"/>
                </a:lnTo>
                <a:lnTo>
                  <a:pt x="1043" y="545"/>
                </a:lnTo>
                <a:lnTo>
                  <a:pt x="1496" y="0"/>
                </a:lnTo>
              </a:path>
            </a:pathLst>
          </a:custGeom>
          <a:noFill/>
          <a:ln w="317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1" name="任意多边形 484359"/>
          <p:cNvSpPr/>
          <p:nvPr/>
        </p:nvSpPr>
        <p:spPr>
          <a:xfrm>
            <a:off x="5508625" y="2636838"/>
            <a:ext cx="2879725" cy="1008062"/>
          </a:xfrm>
          <a:custGeom>
            <a:avLst/>
            <a:gdLst/>
            <a:ahLst/>
            <a:cxnLst/>
            <a:pathLst>
              <a:path w="1814" h="635">
                <a:moveTo>
                  <a:pt x="0" y="91"/>
                </a:moveTo>
                <a:lnTo>
                  <a:pt x="272" y="635"/>
                </a:lnTo>
                <a:lnTo>
                  <a:pt x="589" y="45"/>
                </a:lnTo>
                <a:lnTo>
                  <a:pt x="862" y="635"/>
                </a:lnTo>
                <a:lnTo>
                  <a:pt x="1134" y="0"/>
                </a:lnTo>
                <a:lnTo>
                  <a:pt x="1497" y="635"/>
                </a:lnTo>
                <a:lnTo>
                  <a:pt x="1814" y="0"/>
                </a:lnTo>
              </a:path>
            </a:pathLst>
          </a:custGeom>
          <a:noFill/>
          <a:ln w="349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2" name="文本框 484360"/>
          <p:cNvSpPr txBox="1"/>
          <p:nvPr/>
        </p:nvSpPr>
        <p:spPr>
          <a:xfrm>
            <a:off x="1042988" y="3789363"/>
            <a:ext cx="2447925" cy="10048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>
                <a:latin typeface="Verdana" panose="020B0604030504040204" pitchFamily="34" charset="0"/>
              </a:rPr>
              <a:t>上升又称牛市，</a:t>
            </a:r>
            <a:endParaRPr lang="zh-CN" altLang="en-US" sz="2400" dirty="0">
              <a:latin typeface="Verdan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>
                <a:latin typeface="Verdana" panose="020B0604030504040204" pitchFamily="34" charset="0"/>
              </a:rPr>
              <a:t>    多方市场</a:t>
            </a:r>
            <a:endParaRPr lang="zh-CN" altLang="en-US" sz="2400" dirty="0">
              <a:latin typeface="Verdana" panose="020B0604030504040204" pitchFamily="34" charset="0"/>
            </a:endParaRPr>
          </a:p>
        </p:txBody>
      </p:sp>
      <p:sp>
        <p:nvSpPr>
          <p:cNvPr id="29703" name="文本框 484362"/>
          <p:cNvSpPr txBox="1"/>
          <p:nvPr/>
        </p:nvSpPr>
        <p:spPr>
          <a:xfrm>
            <a:off x="3276600" y="3789363"/>
            <a:ext cx="2376488" cy="10048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>
                <a:latin typeface="Verdana" panose="020B0604030504040204" pitchFamily="34" charset="0"/>
              </a:rPr>
              <a:t>下跌又称熊市，</a:t>
            </a:r>
            <a:endParaRPr lang="zh-CN" altLang="en-US" sz="2400" dirty="0">
              <a:latin typeface="Verdan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>
                <a:latin typeface="Verdana" panose="020B0604030504040204" pitchFamily="34" charset="0"/>
              </a:rPr>
              <a:t>     空方市场</a:t>
            </a:r>
            <a:endParaRPr lang="zh-CN" altLang="en-US" sz="2400" dirty="0">
              <a:latin typeface="Verdana" panose="020B0604030504040204" pitchFamily="34" charset="0"/>
            </a:endParaRPr>
          </a:p>
        </p:txBody>
      </p:sp>
      <p:sp>
        <p:nvSpPr>
          <p:cNvPr id="29704" name="任意多边形 484363"/>
          <p:cNvSpPr/>
          <p:nvPr/>
        </p:nvSpPr>
        <p:spPr>
          <a:xfrm>
            <a:off x="900113" y="5013325"/>
            <a:ext cx="2374900" cy="1657350"/>
          </a:xfrm>
          <a:custGeom>
            <a:avLst/>
            <a:gdLst/>
            <a:ahLst/>
            <a:cxnLst/>
            <a:pathLst>
              <a:path w="1496" h="1044">
                <a:moveTo>
                  <a:pt x="0" y="1044"/>
                </a:moveTo>
                <a:lnTo>
                  <a:pt x="544" y="409"/>
                </a:lnTo>
                <a:lnTo>
                  <a:pt x="589" y="771"/>
                </a:lnTo>
                <a:lnTo>
                  <a:pt x="952" y="227"/>
                </a:lnTo>
                <a:lnTo>
                  <a:pt x="1043" y="545"/>
                </a:lnTo>
                <a:lnTo>
                  <a:pt x="1496" y="0"/>
                </a:lnTo>
              </a:path>
            </a:pathLst>
          </a:custGeom>
          <a:noFill/>
          <a:ln w="317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5" name="任意多边形 484364"/>
          <p:cNvSpPr/>
          <p:nvPr/>
        </p:nvSpPr>
        <p:spPr>
          <a:xfrm rot="-10548523" flipV="1">
            <a:off x="5651500" y="5157788"/>
            <a:ext cx="1870075" cy="1298575"/>
          </a:xfrm>
          <a:custGeom>
            <a:avLst/>
            <a:gdLst/>
            <a:ahLst/>
            <a:cxnLst/>
            <a:pathLst>
              <a:path w="1496" h="1044">
                <a:moveTo>
                  <a:pt x="0" y="1044"/>
                </a:moveTo>
                <a:lnTo>
                  <a:pt x="544" y="409"/>
                </a:lnTo>
                <a:lnTo>
                  <a:pt x="589" y="771"/>
                </a:lnTo>
                <a:lnTo>
                  <a:pt x="952" y="227"/>
                </a:lnTo>
                <a:lnTo>
                  <a:pt x="1043" y="545"/>
                </a:lnTo>
                <a:lnTo>
                  <a:pt x="1496" y="0"/>
                </a:lnTo>
              </a:path>
            </a:pathLst>
          </a:custGeom>
          <a:noFill/>
          <a:ln w="317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6" name="直接连接符 484366"/>
          <p:cNvSpPr/>
          <p:nvPr/>
        </p:nvSpPr>
        <p:spPr>
          <a:xfrm rot="240000" flipV="1">
            <a:off x="757238" y="5441950"/>
            <a:ext cx="2520950" cy="1412875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707" name="直接连接符 484368"/>
          <p:cNvSpPr/>
          <p:nvPr/>
        </p:nvSpPr>
        <p:spPr>
          <a:xfrm>
            <a:off x="5364163" y="4868863"/>
            <a:ext cx="2663825" cy="1439862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708" name="左箭头 484373"/>
          <p:cNvSpPr/>
          <p:nvPr/>
        </p:nvSpPr>
        <p:spPr>
          <a:xfrm>
            <a:off x="2051050" y="6165850"/>
            <a:ext cx="720725" cy="142875"/>
          </a:xfrm>
          <a:prstGeom prst="leftArrow">
            <a:avLst>
              <a:gd name="adj1" fmla="val 50000"/>
              <a:gd name="adj2" fmla="val 12606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84375" name="矩形 484374"/>
          <p:cNvSpPr/>
          <p:nvPr/>
        </p:nvSpPr>
        <p:spPr>
          <a:xfrm>
            <a:off x="2700338" y="6086475"/>
            <a:ext cx="1366837" cy="3667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b="1" dirty="0">
                <a:solidFill>
                  <a:srgbClr val="FF3300"/>
                </a:solidFill>
                <a:latin typeface="Verdana" panose="020B0604030504040204" pitchFamily="34" charset="0"/>
              </a:rPr>
              <a:t>上升趋势线</a:t>
            </a:r>
            <a:endParaRPr lang="zh-CN" altLang="en-US" b="1" dirty="0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  <p:sp>
        <p:nvSpPr>
          <p:cNvPr id="29710" name="左箭头 484375"/>
          <p:cNvSpPr/>
          <p:nvPr/>
        </p:nvSpPr>
        <p:spPr>
          <a:xfrm>
            <a:off x="6372225" y="5229225"/>
            <a:ext cx="720725" cy="142875"/>
          </a:xfrm>
          <a:prstGeom prst="leftArrow">
            <a:avLst>
              <a:gd name="adj1" fmla="val 50000"/>
              <a:gd name="adj2" fmla="val 12606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84377" name="矩形 484376"/>
          <p:cNvSpPr/>
          <p:nvPr/>
        </p:nvSpPr>
        <p:spPr>
          <a:xfrm>
            <a:off x="7019925" y="5084763"/>
            <a:ext cx="1327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b="1" dirty="0">
                <a:solidFill>
                  <a:srgbClr val="FF3300"/>
                </a:solidFill>
                <a:latin typeface="Verdana" panose="020B0604030504040204" pitchFamily="34" charset="0"/>
              </a:rPr>
              <a:t>下跌趋势线</a:t>
            </a:r>
            <a:endParaRPr lang="zh-CN" altLang="en-US" b="1" dirty="0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  <p:sp>
        <p:nvSpPr>
          <p:cNvPr id="29712" name="椭圆形标注 484378"/>
          <p:cNvSpPr/>
          <p:nvPr/>
        </p:nvSpPr>
        <p:spPr>
          <a:xfrm>
            <a:off x="1258888" y="2349500"/>
            <a:ext cx="793750" cy="466725"/>
          </a:xfrm>
          <a:prstGeom prst="wedgeEllipseCallout">
            <a:avLst>
              <a:gd name="adj1" fmla="val -33801"/>
              <a:gd name="adj2" fmla="val 188778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/>
          <a:p>
            <a:pPr algn="ctr" eaLnBrk="0" hangingPunct="0"/>
            <a:r>
              <a:rPr lang="zh-CN" altLang="en-US" dirty="0">
                <a:latin typeface="Arial" panose="020B0604020202020204" pitchFamily="34" charset="0"/>
              </a:rPr>
              <a:t>回调</a:t>
            </a:r>
            <a:endParaRPr lang="zh-CN" altLang="en-US" dirty="0">
              <a:latin typeface="Arial" panose="020B0604020202020204" pitchFamily="34" charset="0"/>
            </a:endParaRPr>
          </a:p>
          <a:p>
            <a:pPr algn="ctr" eaLnBrk="0" hangingPunct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13" name="椭圆形标注 484379"/>
          <p:cNvSpPr/>
          <p:nvPr/>
        </p:nvSpPr>
        <p:spPr>
          <a:xfrm>
            <a:off x="3563938" y="2133600"/>
            <a:ext cx="793750" cy="466725"/>
          </a:xfrm>
          <a:prstGeom prst="wedgeEllipseCallout">
            <a:avLst>
              <a:gd name="adj1" fmla="val 8199"/>
              <a:gd name="adj2" fmla="val 159523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/>
          <a:p>
            <a:pPr algn="ctr" eaLnBrk="0" hangingPunct="0"/>
            <a:r>
              <a:rPr lang="zh-CN" altLang="en-US" dirty="0">
                <a:latin typeface="Arial" panose="020B0604020202020204" pitchFamily="34" charset="0"/>
              </a:rPr>
              <a:t>反弹</a:t>
            </a:r>
            <a:endParaRPr lang="zh-CN" altLang="en-US" dirty="0">
              <a:latin typeface="Arial" panose="020B0604020202020204" pitchFamily="34" charset="0"/>
            </a:endParaRPr>
          </a:p>
          <a:p>
            <a:pPr algn="ctr" eaLnBrk="0" hangingPunct="0"/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48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2000" fill="hold"/>
                                        <p:tgtEl>
                                          <p:spTgt spid="48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75" grpId="0"/>
      <p:bldP spid="48437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标题 485377"/>
          <p:cNvSpPr>
            <a:spLocks noGrp="1"/>
          </p:cNvSpPr>
          <p:nvPr>
            <p:ph type="title"/>
          </p:nvPr>
        </p:nvSpPr>
        <p:spPr>
          <a:xfrm>
            <a:off x="622300" y="309563"/>
            <a:ext cx="7929563" cy="868362"/>
          </a:xfrm>
          <a:ln/>
        </p:spPr>
        <p:txBody>
          <a:bodyPr anchor="t"/>
          <a:p>
            <a:r>
              <a:rPr lang="zh-CN" altLang="en-US" sz="3800" b="1" dirty="0"/>
              <a:t>头肩顶</a:t>
            </a:r>
            <a:endParaRPr lang="zh-CN" altLang="en-US" sz="3800" b="1" dirty="0"/>
          </a:p>
        </p:txBody>
      </p:sp>
      <p:sp>
        <p:nvSpPr>
          <p:cNvPr id="30722" name="文本占位符 485378"/>
          <p:cNvSpPr>
            <a:spLocks noGrp="1"/>
          </p:cNvSpPr>
          <p:nvPr>
            <p:ph type="body" sz="half" idx="1"/>
          </p:nvPr>
        </p:nvSpPr>
        <p:spPr>
          <a:xfrm>
            <a:off x="250825" y="1196975"/>
            <a:ext cx="8713788" cy="1397000"/>
          </a:xfrm>
          <a:ln/>
        </p:spPr>
        <p:txBody>
          <a:bodyPr anchor="t"/>
          <a:p>
            <a:pPr algn="just" font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200" dirty="0"/>
              <a:t>两肩形成的时间要对称。目标价位为头部到颈线</a:t>
            </a:r>
            <a:r>
              <a:rPr lang="en-US" altLang="zh-CN" sz="2200"/>
              <a:t>BD</a:t>
            </a:r>
            <a:r>
              <a:rPr lang="zh-CN" altLang="en-US" sz="2200" dirty="0"/>
              <a:t>的垂直距离</a:t>
            </a:r>
            <a:endParaRPr lang="zh-CN" altLang="en-US" sz="2200" dirty="0"/>
          </a:p>
          <a:p>
            <a:pPr algn="just" font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200" dirty="0"/>
              <a:t>下跌目标从</a:t>
            </a:r>
            <a:r>
              <a:rPr lang="en-US" altLang="zh-CN" sz="2200"/>
              <a:t>F</a:t>
            </a:r>
            <a:r>
              <a:rPr lang="zh-CN" altLang="en-US" sz="2200" dirty="0"/>
              <a:t>点算起</a:t>
            </a:r>
            <a:r>
              <a:rPr lang="en-US" altLang="zh-CN" sz="2200">
                <a:latin typeface="宋体" panose="02010600030101010101" pitchFamily="2" charset="-122"/>
              </a:rPr>
              <a:t>≥</a:t>
            </a:r>
            <a:r>
              <a:rPr lang="en-US" altLang="zh-CN" sz="2200" b="1">
                <a:latin typeface="宋体" panose="02010600030101010101" pitchFamily="2" charset="-122"/>
              </a:rPr>
              <a:t>CN</a:t>
            </a:r>
            <a:endParaRPr lang="en-US" altLang="zh-CN" sz="2200" b="1">
              <a:latin typeface="宋体" panose="02010600030101010101" pitchFamily="2" charset="-122"/>
            </a:endParaRPr>
          </a:p>
        </p:txBody>
      </p:sp>
      <p:grpSp>
        <p:nvGrpSpPr>
          <p:cNvPr id="30723" name="组合 485407"/>
          <p:cNvGrpSpPr/>
          <p:nvPr/>
        </p:nvGrpSpPr>
        <p:grpSpPr>
          <a:xfrm>
            <a:off x="1042988" y="2924175"/>
            <a:ext cx="6551612" cy="3168650"/>
            <a:chOff x="431" y="1389"/>
            <a:chExt cx="5307" cy="2823"/>
          </a:xfrm>
        </p:grpSpPr>
        <p:sp>
          <p:nvSpPr>
            <p:cNvPr id="30724" name="直接连接符 485389"/>
            <p:cNvSpPr/>
            <p:nvPr/>
          </p:nvSpPr>
          <p:spPr>
            <a:xfrm flipV="1">
              <a:off x="431" y="2983"/>
              <a:ext cx="5080" cy="56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30725" name="组合 485406"/>
            <p:cNvGrpSpPr/>
            <p:nvPr/>
          </p:nvGrpSpPr>
          <p:grpSpPr>
            <a:xfrm>
              <a:off x="868" y="1389"/>
              <a:ext cx="4870" cy="2823"/>
              <a:chOff x="868" y="1389"/>
              <a:chExt cx="4870" cy="2823"/>
            </a:xfrm>
          </p:grpSpPr>
          <p:sp>
            <p:nvSpPr>
              <p:cNvPr id="30726" name="文本框 485401"/>
              <p:cNvSpPr txBox="1"/>
              <p:nvPr/>
            </p:nvSpPr>
            <p:spPr>
              <a:xfrm>
                <a:off x="2562" y="1521"/>
                <a:ext cx="655" cy="32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b="1" dirty="0">
                    <a:solidFill>
                      <a:srgbClr val="000000"/>
                    </a:solidFill>
                    <a:latin typeface="Verdana" panose="020B0604030504040204" pitchFamily="34" charset="0"/>
                  </a:rPr>
                  <a:t>头部</a:t>
                </a:r>
                <a:endParaRPr lang="zh-CN" altLang="en-US" b="1" dirty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27" name="文本框 485400"/>
              <p:cNvSpPr txBox="1"/>
              <p:nvPr/>
            </p:nvSpPr>
            <p:spPr>
              <a:xfrm>
                <a:off x="5058" y="2745"/>
                <a:ext cx="680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b="1" dirty="0">
                    <a:solidFill>
                      <a:srgbClr val="000000"/>
                    </a:solidFill>
                    <a:latin typeface="Verdana" panose="020B0604030504040204" pitchFamily="34" charset="0"/>
                  </a:rPr>
                  <a:t>颈线</a:t>
                </a:r>
                <a:endParaRPr lang="zh-CN" altLang="en-US" b="1" dirty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28" name="任意多边形 485388"/>
              <p:cNvSpPr/>
              <p:nvPr/>
            </p:nvSpPr>
            <p:spPr>
              <a:xfrm flipV="1">
                <a:off x="1032" y="1674"/>
                <a:ext cx="4206" cy="2220"/>
              </a:xfrm>
              <a:custGeom>
                <a:avLst/>
                <a:gdLst/>
                <a:ahLst/>
                <a:cxnLst/>
                <a:pathLst>
                  <a:path w="3493" h="1769">
                    <a:moveTo>
                      <a:pt x="0" y="0"/>
                    </a:moveTo>
                    <a:lnTo>
                      <a:pt x="363" y="1316"/>
                    </a:lnTo>
                    <a:lnTo>
                      <a:pt x="726" y="681"/>
                    </a:lnTo>
                    <a:lnTo>
                      <a:pt x="1270" y="1769"/>
                    </a:lnTo>
                    <a:lnTo>
                      <a:pt x="1769" y="681"/>
                    </a:lnTo>
                    <a:lnTo>
                      <a:pt x="2041" y="1316"/>
                    </a:lnTo>
                    <a:lnTo>
                      <a:pt x="2540" y="182"/>
                    </a:lnTo>
                    <a:lnTo>
                      <a:pt x="2903" y="681"/>
                    </a:lnTo>
                    <a:lnTo>
                      <a:pt x="3493" y="46"/>
                    </a:lnTo>
                  </a:path>
                </a:pathLst>
              </a:custGeom>
              <a:noFill/>
              <a:ln w="254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30729" name="文本框 485390"/>
              <p:cNvSpPr txBox="1"/>
              <p:nvPr/>
            </p:nvSpPr>
            <p:spPr>
              <a:xfrm>
                <a:off x="868" y="2351"/>
                <a:ext cx="655" cy="32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b="1" dirty="0">
                    <a:solidFill>
                      <a:srgbClr val="000000"/>
                    </a:solidFill>
                    <a:latin typeface="Verdana" panose="020B0604030504040204" pitchFamily="34" charset="0"/>
                  </a:rPr>
                  <a:t>左肩</a:t>
                </a:r>
                <a:endParaRPr lang="zh-CN" altLang="en-US" b="1" dirty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30" name="文本框 485391"/>
              <p:cNvSpPr txBox="1"/>
              <p:nvPr/>
            </p:nvSpPr>
            <p:spPr>
              <a:xfrm>
                <a:off x="3599" y="2294"/>
                <a:ext cx="655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b="1" dirty="0">
                    <a:solidFill>
                      <a:srgbClr val="000000"/>
                    </a:solidFill>
                    <a:latin typeface="Verdana" panose="020B0604030504040204" pitchFamily="34" charset="0"/>
                  </a:rPr>
                  <a:t>右肩</a:t>
                </a:r>
                <a:endParaRPr lang="zh-CN" altLang="en-US" b="1" dirty="0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31" name="文本框 485392"/>
              <p:cNvSpPr txBox="1"/>
              <p:nvPr/>
            </p:nvSpPr>
            <p:spPr>
              <a:xfrm>
                <a:off x="1251" y="1958"/>
                <a:ext cx="327" cy="3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00"/>
                    </a:solidFill>
                    <a:latin typeface="Verdana" panose="020B0604030504040204" pitchFamily="34" charset="0"/>
                  </a:rPr>
                  <a:t>A</a:t>
                </a:r>
                <a:endPara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32" name="文本框 485393"/>
              <p:cNvSpPr txBox="1"/>
              <p:nvPr/>
            </p:nvSpPr>
            <p:spPr>
              <a:xfrm>
                <a:off x="1742" y="3010"/>
                <a:ext cx="328" cy="3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00"/>
                    </a:solidFill>
                    <a:latin typeface="Verdana" panose="020B0604030504040204" pitchFamily="34" charset="0"/>
                  </a:rPr>
                  <a:t>B</a:t>
                </a:r>
                <a:endPara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33" name="文本框 485394"/>
              <p:cNvSpPr txBox="1"/>
              <p:nvPr/>
            </p:nvSpPr>
            <p:spPr>
              <a:xfrm>
                <a:off x="2451" y="1389"/>
                <a:ext cx="328" cy="35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00"/>
                    </a:solidFill>
                    <a:latin typeface="Verdana" panose="020B0604030504040204" pitchFamily="34" charset="0"/>
                  </a:rPr>
                  <a:t>C</a:t>
                </a:r>
                <a:endPara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34" name="文本框 485395"/>
              <p:cNvSpPr txBox="1"/>
              <p:nvPr/>
            </p:nvSpPr>
            <p:spPr>
              <a:xfrm>
                <a:off x="3053" y="2983"/>
                <a:ext cx="328" cy="35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00"/>
                    </a:solidFill>
                    <a:latin typeface="Verdana" panose="020B0604030504040204" pitchFamily="34" charset="0"/>
                  </a:rPr>
                  <a:t>D</a:t>
                </a:r>
                <a:endPara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35" name="文本框 485396"/>
              <p:cNvSpPr txBox="1"/>
              <p:nvPr/>
            </p:nvSpPr>
            <p:spPr>
              <a:xfrm>
                <a:off x="3326" y="1928"/>
                <a:ext cx="327" cy="3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00"/>
                    </a:solidFill>
                    <a:latin typeface="Verdana" panose="020B0604030504040204" pitchFamily="34" charset="0"/>
                  </a:rPr>
                  <a:t>E</a:t>
                </a:r>
                <a:endPara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36" name="文本框 485397"/>
              <p:cNvSpPr txBox="1"/>
              <p:nvPr/>
            </p:nvSpPr>
            <p:spPr>
              <a:xfrm>
                <a:off x="3599" y="2983"/>
                <a:ext cx="327" cy="35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00"/>
                    </a:solidFill>
                    <a:latin typeface="Verdana" panose="020B0604030504040204" pitchFamily="34" charset="0"/>
                  </a:rPr>
                  <a:t>F</a:t>
                </a:r>
                <a:endPara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37" name="文本框 485398"/>
              <p:cNvSpPr txBox="1"/>
              <p:nvPr/>
            </p:nvSpPr>
            <p:spPr>
              <a:xfrm>
                <a:off x="2397" y="2983"/>
                <a:ext cx="328" cy="35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00"/>
                    </a:solidFill>
                    <a:latin typeface="Verdana" panose="020B0604030504040204" pitchFamily="34" charset="0"/>
                  </a:rPr>
                  <a:t>N</a:t>
                </a:r>
                <a:endPara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endParaRPr>
              </a:p>
            </p:txBody>
          </p:sp>
          <p:sp>
            <p:nvSpPr>
              <p:cNvPr id="30738" name="直接连接符 485399"/>
              <p:cNvSpPr/>
              <p:nvPr/>
            </p:nvSpPr>
            <p:spPr>
              <a:xfrm flipV="1">
                <a:off x="2561" y="1759"/>
                <a:ext cx="0" cy="1224"/>
              </a:xfrm>
              <a:prstGeom prst="line">
                <a:avLst/>
              </a:prstGeom>
              <a:ln w="50800" cap="flat" cmpd="sng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</p:spPr>
          </p:sp>
          <p:sp>
            <p:nvSpPr>
              <p:cNvPr id="30739" name="直接连接符 485403"/>
              <p:cNvSpPr/>
              <p:nvPr/>
            </p:nvSpPr>
            <p:spPr>
              <a:xfrm flipV="1">
                <a:off x="3787" y="2988"/>
                <a:ext cx="0" cy="1224"/>
              </a:xfrm>
              <a:prstGeom prst="line">
                <a:avLst/>
              </a:prstGeom>
              <a:ln w="50800" cap="flat" cmpd="sng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  <p:transition spd="med">
    <p:wedg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标题 486404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1825"/>
          </a:xfrm>
          <a:ln/>
        </p:spPr>
        <p:txBody>
          <a:bodyPr anchor="t"/>
          <a:p>
            <a:r>
              <a:rPr lang="zh-CN" altLang="en-US" sz="3800" b="1" dirty="0"/>
              <a:t>头肩底</a:t>
            </a:r>
            <a:endParaRPr lang="zh-CN" altLang="en-US" sz="3800" b="1" dirty="0"/>
          </a:p>
        </p:txBody>
      </p:sp>
      <p:sp>
        <p:nvSpPr>
          <p:cNvPr id="31746" name="文本框 486407"/>
          <p:cNvSpPr txBox="1"/>
          <p:nvPr/>
        </p:nvSpPr>
        <p:spPr>
          <a:xfrm>
            <a:off x="900113" y="1196975"/>
            <a:ext cx="7993062" cy="10048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>
                <a:latin typeface="Verdana" panose="020B0604030504040204" pitchFamily="34" charset="0"/>
              </a:rPr>
              <a:t>两肩运行的时间要大致相等，当价格向上突破颈线以后，</a:t>
            </a:r>
            <a:endParaRPr lang="zh-CN" altLang="en-US" sz="2400" dirty="0">
              <a:latin typeface="Verdan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400" dirty="0">
                <a:latin typeface="Verdana" panose="020B0604030504040204" pitchFamily="34" charset="0"/>
              </a:rPr>
              <a:t>上升距离</a:t>
            </a:r>
            <a:r>
              <a:rPr lang="en-US" altLang="zh-CN" sz="2400">
                <a:latin typeface="宋体" panose="02010600030101010101" pitchFamily="2" charset="-122"/>
              </a:rPr>
              <a:t>≥</a:t>
            </a:r>
            <a:r>
              <a:rPr lang="en-US" altLang="zh-CN" sz="2400">
                <a:latin typeface="Verdana" panose="020B0604030504040204" pitchFamily="34" charset="0"/>
              </a:rPr>
              <a:t>CN</a:t>
            </a:r>
            <a:r>
              <a:rPr lang="zh-CN" altLang="en-US" sz="2400" dirty="0">
                <a:latin typeface="Verdana" panose="020B0604030504040204" pitchFamily="34" charset="0"/>
              </a:rPr>
              <a:t>的距离。</a:t>
            </a:r>
            <a:endParaRPr lang="zh-CN" altLang="en-US" sz="2400" dirty="0">
              <a:latin typeface="Verdana" panose="020B0604030504040204" pitchFamily="34" charset="0"/>
            </a:endParaRPr>
          </a:p>
        </p:txBody>
      </p:sp>
      <p:grpSp>
        <p:nvGrpSpPr>
          <p:cNvPr id="31747" name="组合 486426"/>
          <p:cNvGrpSpPr/>
          <p:nvPr/>
        </p:nvGrpSpPr>
        <p:grpSpPr>
          <a:xfrm>
            <a:off x="1187450" y="2349500"/>
            <a:ext cx="7416800" cy="3625850"/>
            <a:chOff x="657" y="1117"/>
            <a:chExt cx="5103" cy="2698"/>
          </a:xfrm>
        </p:grpSpPr>
        <p:sp>
          <p:nvSpPr>
            <p:cNvPr id="31748" name="任意多边形 486409"/>
            <p:cNvSpPr/>
            <p:nvPr/>
          </p:nvSpPr>
          <p:spPr>
            <a:xfrm>
              <a:off x="1182" y="1434"/>
              <a:ext cx="3672" cy="1916"/>
            </a:xfrm>
            <a:custGeom>
              <a:avLst/>
              <a:gdLst/>
              <a:ahLst/>
              <a:cxnLst/>
              <a:pathLst>
                <a:path w="3493" h="1769">
                  <a:moveTo>
                    <a:pt x="0" y="0"/>
                  </a:moveTo>
                  <a:lnTo>
                    <a:pt x="363" y="1316"/>
                  </a:lnTo>
                  <a:lnTo>
                    <a:pt x="726" y="681"/>
                  </a:lnTo>
                  <a:lnTo>
                    <a:pt x="1270" y="1769"/>
                  </a:lnTo>
                  <a:lnTo>
                    <a:pt x="1769" y="681"/>
                  </a:lnTo>
                  <a:lnTo>
                    <a:pt x="2041" y="1316"/>
                  </a:lnTo>
                  <a:lnTo>
                    <a:pt x="2540" y="182"/>
                  </a:lnTo>
                  <a:lnTo>
                    <a:pt x="2903" y="681"/>
                  </a:lnTo>
                  <a:lnTo>
                    <a:pt x="3493" y="46"/>
                  </a:lnTo>
                </a:path>
              </a:pathLst>
            </a:cu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1749" name="直接连接符 486411"/>
            <p:cNvSpPr/>
            <p:nvPr/>
          </p:nvSpPr>
          <p:spPr>
            <a:xfrm flipV="1">
              <a:off x="657" y="2172"/>
              <a:ext cx="4435" cy="49"/>
            </a:xfrm>
            <a:prstGeom prst="line">
              <a:avLst/>
            </a:prstGeom>
            <a:ln w="254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1750" name="文本框 486412"/>
            <p:cNvSpPr txBox="1"/>
            <p:nvPr/>
          </p:nvSpPr>
          <p:spPr>
            <a:xfrm>
              <a:off x="1134" y="2811"/>
              <a:ext cx="572" cy="27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00"/>
                  </a:solidFill>
                  <a:latin typeface="Verdana" panose="020B0604030504040204" pitchFamily="34" charset="0"/>
                </a:rPr>
                <a:t>左肩</a:t>
              </a:r>
              <a:endParaRPr lang="zh-CN" altLang="en-US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51" name="文本框 486413"/>
            <p:cNvSpPr txBox="1"/>
            <p:nvPr/>
          </p:nvSpPr>
          <p:spPr>
            <a:xfrm>
              <a:off x="3376" y="2761"/>
              <a:ext cx="572" cy="27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00"/>
                  </a:solidFill>
                  <a:latin typeface="Verdana" panose="020B0604030504040204" pitchFamily="34" charset="0"/>
                </a:rPr>
                <a:t>右肩</a:t>
              </a:r>
              <a:endParaRPr lang="zh-CN" altLang="en-US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52" name="文本框 486414"/>
            <p:cNvSpPr txBox="1"/>
            <p:nvPr/>
          </p:nvSpPr>
          <p:spPr>
            <a:xfrm>
              <a:off x="1469" y="2835"/>
              <a:ext cx="285" cy="29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rPr>
                <a:t>A</a:t>
              </a:r>
              <a:endParaRPr lang="en-US" altLang="zh-CN" sz="2000" b="1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53" name="文本框 486415"/>
            <p:cNvSpPr txBox="1"/>
            <p:nvPr/>
          </p:nvSpPr>
          <p:spPr>
            <a:xfrm>
              <a:off x="1802" y="1926"/>
              <a:ext cx="286" cy="29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rPr>
                <a:t>B</a:t>
              </a:r>
              <a:endParaRPr lang="en-US" altLang="zh-CN" sz="2000" b="1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54" name="文本框 486416"/>
            <p:cNvSpPr txBox="1"/>
            <p:nvPr/>
          </p:nvSpPr>
          <p:spPr>
            <a:xfrm>
              <a:off x="2421" y="3326"/>
              <a:ext cx="286" cy="29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rPr>
                <a:t>C</a:t>
              </a:r>
              <a:endParaRPr lang="en-US" altLang="zh-CN" sz="2000" b="1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55" name="文本框 486417"/>
            <p:cNvSpPr txBox="1"/>
            <p:nvPr/>
          </p:nvSpPr>
          <p:spPr>
            <a:xfrm>
              <a:off x="2898" y="1950"/>
              <a:ext cx="286" cy="29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rPr>
                <a:t>D</a:t>
              </a:r>
              <a:endParaRPr lang="en-US" altLang="zh-CN" sz="2000" b="1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56" name="文本框 486418"/>
            <p:cNvSpPr txBox="1"/>
            <p:nvPr/>
          </p:nvSpPr>
          <p:spPr>
            <a:xfrm>
              <a:off x="3184" y="2811"/>
              <a:ext cx="286" cy="29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rPr>
                <a:t>E</a:t>
              </a:r>
              <a:endParaRPr lang="en-US" altLang="zh-CN" sz="2000" b="1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57" name="文本框 486419"/>
            <p:cNvSpPr txBox="1"/>
            <p:nvPr/>
          </p:nvSpPr>
          <p:spPr>
            <a:xfrm>
              <a:off x="3566" y="2147"/>
              <a:ext cx="286" cy="29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rPr>
                <a:t>F</a:t>
              </a:r>
              <a:endParaRPr lang="en-US" altLang="zh-CN" sz="2000" b="1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58" name="文本框 486420"/>
            <p:cNvSpPr txBox="1"/>
            <p:nvPr/>
          </p:nvSpPr>
          <p:spPr>
            <a:xfrm>
              <a:off x="2374" y="1926"/>
              <a:ext cx="286" cy="29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00"/>
                  </a:solidFill>
                  <a:latin typeface="Verdana" panose="020B0604030504040204" pitchFamily="34" charset="0"/>
                </a:rPr>
                <a:t>N</a:t>
              </a:r>
              <a:endParaRPr lang="en-US" altLang="zh-CN" sz="2000" b="1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59" name="直接连接符 486421"/>
            <p:cNvSpPr/>
            <p:nvPr/>
          </p:nvSpPr>
          <p:spPr>
            <a:xfrm flipV="1">
              <a:off x="2517" y="2221"/>
              <a:ext cx="0" cy="1056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</p:sp>
        <p:sp>
          <p:nvSpPr>
            <p:cNvPr id="31760" name="文本框 486422"/>
            <p:cNvSpPr txBox="1"/>
            <p:nvPr/>
          </p:nvSpPr>
          <p:spPr>
            <a:xfrm>
              <a:off x="5045" y="1926"/>
              <a:ext cx="715" cy="27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00"/>
                  </a:solidFill>
                  <a:latin typeface="Verdana" panose="020B0604030504040204" pitchFamily="34" charset="0"/>
                </a:rPr>
                <a:t>颈线</a:t>
              </a:r>
              <a:endParaRPr lang="zh-CN" altLang="en-US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61" name="文本框 486423"/>
            <p:cNvSpPr txBox="1"/>
            <p:nvPr/>
          </p:nvSpPr>
          <p:spPr>
            <a:xfrm>
              <a:off x="2326" y="3542"/>
              <a:ext cx="572" cy="27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b="1" dirty="0">
                  <a:solidFill>
                    <a:srgbClr val="000000"/>
                  </a:solidFill>
                  <a:latin typeface="Verdana" panose="020B0604030504040204" pitchFamily="34" charset="0"/>
                </a:rPr>
                <a:t>头部</a:t>
              </a:r>
              <a:endParaRPr lang="zh-CN" altLang="en-US" b="1" dirty="0">
                <a:solidFill>
                  <a:srgbClr val="0000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1762" name="直接连接符 486425"/>
            <p:cNvSpPr/>
            <p:nvPr/>
          </p:nvSpPr>
          <p:spPr>
            <a:xfrm flipV="1">
              <a:off x="3606" y="1117"/>
              <a:ext cx="0" cy="1056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 spd="med">
    <p:diamond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标题 487425"/>
          <p:cNvSpPr>
            <a:spLocks noGrp="1"/>
          </p:cNvSpPr>
          <p:nvPr>
            <p:ph type="title"/>
          </p:nvPr>
        </p:nvSpPr>
        <p:spPr>
          <a:ln/>
        </p:spPr>
        <p:txBody>
          <a:bodyPr anchor="t"/>
          <a:p>
            <a:r>
              <a:rPr lang="zh-CN" altLang="en-US" sz="3800" b="1" dirty="0"/>
              <a:t>复合头肩顶</a:t>
            </a:r>
            <a:r>
              <a:rPr lang="en-US" altLang="zh-CN" sz="3800" b="1"/>
              <a:t>/</a:t>
            </a:r>
            <a:r>
              <a:rPr lang="zh-CN" altLang="en-US" sz="3800" b="1" dirty="0"/>
              <a:t>底</a:t>
            </a:r>
            <a:endParaRPr lang="zh-CN" altLang="en-US" sz="3800" b="1" dirty="0"/>
          </a:p>
        </p:txBody>
      </p:sp>
      <p:pic>
        <p:nvPicPr>
          <p:cNvPr id="32770" name="内容占位符 487427" descr="复合头肩顶、底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12775" y="2009775"/>
            <a:ext cx="8280400" cy="3940175"/>
          </a:xfrm>
          <a:ln/>
        </p:spPr>
      </p:pic>
      <p:sp>
        <p:nvSpPr>
          <p:cNvPr id="32771" name="直接连接符 487429"/>
          <p:cNvSpPr/>
          <p:nvPr/>
        </p:nvSpPr>
        <p:spPr>
          <a:xfrm>
            <a:off x="2195513" y="2060575"/>
            <a:ext cx="0" cy="23749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32772" name="直接连接符 487430"/>
          <p:cNvSpPr/>
          <p:nvPr/>
        </p:nvSpPr>
        <p:spPr>
          <a:xfrm>
            <a:off x="6804025" y="3860800"/>
            <a:ext cx="0" cy="2016125"/>
          </a:xfrm>
          <a:prstGeom prst="line">
            <a:avLst/>
          </a:prstGeom>
          <a:ln w="38100" cap="flat" cmpd="sng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ransition spd="med">
    <p:wedg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标题 470017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04850"/>
          </a:xfrm>
          <a:ln/>
        </p:spPr>
        <p:txBody>
          <a:bodyPr anchor="t"/>
          <a:p>
            <a:r>
              <a:rPr lang="zh-CN" altLang="en-US" b="1" dirty="0"/>
              <a:t>双顶</a:t>
            </a:r>
            <a:r>
              <a:rPr lang="en-US" altLang="zh-CN" b="1"/>
              <a:t>  M</a:t>
            </a:r>
            <a:r>
              <a:rPr lang="zh-CN" altLang="en-US" b="1" dirty="0"/>
              <a:t>顶</a:t>
            </a:r>
            <a:endParaRPr lang="zh-CN" altLang="en-US" b="1" dirty="0"/>
          </a:p>
        </p:txBody>
      </p:sp>
      <p:sp>
        <p:nvSpPr>
          <p:cNvPr id="33794" name="矩形 470023"/>
          <p:cNvSpPr/>
          <p:nvPr/>
        </p:nvSpPr>
        <p:spPr>
          <a:xfrm>
            <a:off x="0" y="27670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grpSp>
        <p:nvGrpSpPr>
          <p:cNvPr id="33795" name="组合 470031"/>
          <p:cNvGrpSpPr/>
          <p:nvPr/>
        </p:nvGrpSpPr>
        <p:grpSpPr>
          <a:xfrm>
            <a:off x="2484438" y="2565400"/>
            <a:ext cx="5543550" cy="3816350"/>
            <a:chOff x="1565" y="1553"/>
            <a:chExt cx="4195" cy="2767"/>
          </a:xfrm>
        </p:grpSpPr>
        <p:grpSp>
          <p:nvGrpSpPr>
            <p:cNvPr id="33796" name="组合 470029"/>
            <p:cNvGrpSpPr/>
            <p:nvPr/>
          </p:nvGrpSpPr>
          <p:grpSpPr>
            <a:xfrm>
              <a:off x="1565" y="1553"/>
              <a:ext cx="4037" cy="2767"/>
              <a:chOff x="301" y="1016"/>
              <a:chExt cx="2405" cy="2103"/>
            </a:xfrm>
          </p:grpSpPr>
          <p:pic>
            <p:nvPicPr>
              <p:cNvPr id="33797" name="内容占位符 470019" descr="双顶"/>
              <p:cNvPicPr>
                <a:picLocks noGrp="1" noChangeAspect="1"/>
              </p:cNvPicPr>
              <p:nvPr>
                <p:ph sz="half" idx="4294967295"/>
              </p:nvPr>
            </p:nvPicPr>
            <p:blipFill>
              <a:blip r:embed="rId1"/>
              <a:stretch>
                <a:fillRect/>
              </a:stretch>
            </p:blipFill>
            <p:spPr>
              <a:xfrm>
                <a:off x="301" y="1016"/>
                <a:ext cx="2405" cy="2103"/>
              </a:xfrm>
              <a:ln/>
            </p:spPr>
          </p:pic>
          <p:sp>
            <p:nvSpPr>
              <p:cNvPr id="470027" name="矩形 470026"/>
              <p:cNvSpPr/>
              <p:nvPr/>
            </p:nvSpPr>
            <p:spPr>
              <a:xfrm>
                <a:off x="1429" y="1022"/>
                <a:ext cx="142" cy="20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p>
                <a:pPr fontAlgn="ctr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None/>
                </a:pPr>
                <a:r>
                  <a:rPr lang="en-US" altLang="zh-CN" strike="noStrike" noProof="1">
                    <a:solidFill>
                      <a:srgbClr val="000000"/>
                    </a:solidFill>
                    <a:effectLst>
                      <a:outerShdw blurRad="38100" dist="38100" dir="2700000">
                        <a:srgbClr val="C0C0C0"/>
                      </a:outerShdw>
                    </a:effectLst>
                    <a:latin typeface="Verdana" panose="020B0604030504040204" pitchFamily="34" charset="0"/>
                    <a:ea typeface="宋体" panose="02010600030101010101" pitchFamily="2" charset="-122"/>
                    <a:cs typeface="+mn-cs"/>
                  </a:rPr>
                  <a:t>F</a:t>
                </a:r>
                <a:endParaRPr lang="zh-CN" altLang="en-US" strike="noStrike" noProof="1" dirty="0">
                  <a:solidFill>
                    <a:srgbClr val="000000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Verdana" panose="020B0604030504040204" pitchFamily="34" charset="0"/>
                </a:endParaRPr>
              </a:p>
            </p:txBody>
          </p:sp>
          <p:sp>
            <p:nvSpPr>
              <p:cNvPr id="33799" name="直接连接符 470027"/>
              <p:cNvSpPr/>
              <p:nvPr/>
            </p:nvSpPr>
            <p:spPr>
              <a:xfrm>
                <a:off x="1519" y="1208"/>
                <a:ext cx="0" cy="680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33800" name="文本框 470030"/>
            <p:cNvSpPr txBox="1"/>
            <p:nvPr/>
          </p:nvSpPr>
          <p:spPr>
            <a:xfrm>
              <a:off x="5397" y="2523"/>
              <a:ext cx="363" cy="46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lang="zh-CN" altLang="en-US" dirty="0">
                  <a:latin typeface="Arial" panose="020B0604020202020204" pitchFamily="34" charset="0"/>
                </a:rPr>
                <a:t>颈线</a:t>
              </a:r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33801" name="文本占位符 470018"/>
          <p:cNvSpPr>
            <a:spLocks noGrp="1"/>
          </p:cNvSpPr>
          <p:nvPr>
            <p:ph type="body" sz="half" idx="1"/>
          </p:nvPr>
        </p:nvSpPr>
        <p:spPr>
          <a:xfrm>
            <a:off x="611188" y="981075"/>
            <a:ext cx="5473700" cy="1655763"/>
          </a:xfrm>
          <a:ln/>
        </p:spPr>
        <p:txBody>
          <a:bodyPr anchor="t"/>
          <a:p>
            <a:pPr algn="just" font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 sz="2000"/>
              <a:t>1</a:t>
            </a:r>
            <a:r>
              <a:rPr lang="zh-CN" altLang="en-US" sz="2000" dirty="0"/>
              <a:t>、</a:t>
            </a:r>
            <a:r>
              <a:rPr lang="en-US" altLang="zh-CN" sz="2000"/>
              <a:t>A</a:t>
            </a:r>
            <a:r>
              <a:rPr lang="zh-CN" altLang="en-US" sz="2000" dirty="0"/>
              <a:t>、</a:t>
            </a:r>
            <a:r>
              <a:rPr lang="en-US" altLang="zh-CN" sz="2000"/>
              <a:t>C</a:t>
            </a:r>
            <a:r>
              <a:rPr lang="zh-CN" altLang="en-US" sz="2000" dirty="0"/>
              <a:t>两点相平</a:t>
            </a:r>
            <a:endParaRPr lang="zh-CN" altLang="en-US" sz="2000" dirty="0"/>
          </a:p>
          <a:p>
            <a:pPr algn="just" font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 sz="2000"/>
              <a:t>2</a:t>
            </a:r>
            <a:r>
              <a:rPr lang="zh-CN" altLang="en-US" sz="2000" dirty="0"/>
              <a:t>、通过</a:t>
            </a:r>
            <a:r>
              <a:rPr lang="en-US" altLang="zh-CN" sz="2000"/>
              <a:t>B</a:t>
            </a:r>
            <a:r>
              <a:rPr lang="zh-CN" altLang="en-US" sz="2000" dirty="0"/>
              <a:t>点做与</a:t>
            </a:r>
            <a:r>
              <a:rPr lang="en-US" altLang="zh-CN" sz="2000"/>
              <a:t>AC</a:t>
            </a:r>
            <a:r>
              <a:rPr lang="zh-CN" altLang="en-US" sz="2000" dirty="0"/>
              <a:t>平行的平行线叫颈线</a:t>
            </a:r>
            <a:endParaRPr lang="zh-CN" altLang="en-US" sz="2000" dirty="0"/>
          </a:p>
          <a:p>
            <a:pPr algn="just" font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 sz="2000"/>
              <a:t>3</a:t>
            </a:r>
            <a:r>
              <a:rPr lang="zh-CN" altLang="en-US" sz="2000" dirty="0"/>
              <a:t>、行情破颈线后跌势形成，下跌目标</a:t>
            </a:r>
            <a:r>
              <a:rPr lang="en-US" altLang="zh-CN" sz="2000"/>
              <a:t>FB</a:t>
            </a:r>
            <a:r>
              <a:rPr lang="zh-CN" altLang="en-US" sz="2000" dirty="0"/>
              <a:t>距离</a:t>
            </a:r>
            <a:endParaRPr lang="zh-CN" altLang="en-US" sz="2000" dirty="0"/>
          </a:p>
          <a:p>
            <a:pPr algn="just" font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 sz="2000"/>
              <a:t>4</a:t>
            </a:r>
            <a:r>
              <a:rPr lang="zh-CN" altLang="en-US" sz="2000" dirty="0"/>
              <a:t>、</a:t>
            </a:r>
            <a:r>
              <a:rPr lang="en-US" altLang="zh-CN" sz="2000"/>
              <a:t>2</a:t>
            </a:r>
            <a:r>
              <a:rPr lang="zh-CN" altLang="en-US" sz="2000" dirty="0"/>
              <a:t>个顶时间间隔越长，效果越好。</a:t>
            </a:r>
            <a:endParaRPr lang="zh-CN" altLang="en-US" sz="2000" dirty="0"/>
          </a:p>
        </p:txBody>
      </p:sp>
    </p:spTree>
  </p:cSld>
  <p:clrMapOvr>
    <a:masterClrMapping/>
  </p:clrMapOvr>
  <p:transition spd="med">
    <p:plus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标题 580609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04850"/>
          </a:xfrm>
          <a:ln/>
        </p:spPr>
        <p:txBody>
          <a:bodyPr anchor="t"/>
          <a:p>
            <a:r>
              <a:rPr lang="zh-CN" altLang="en-US" b="1" dirty="0"/>
              <a:t>双底 </a:t>
            </a:r>
            <a:r>
              <a:rPr lang="en-US" altLang="zh-CN" b="1"/>
              <a:t>w</a:t>
            </a:r>
            <a:r>
              <a:rPr lang="zh-CN" altLang="en-US" b="1" dirty="0"/>
              <a:t>底</a:t>
            </a:r>
            <a:endParaRPr lang="en-US" altLang="zh-CN" b="1"/>
          </a:p>
        </p:txBody>
      </p:sp>
      <p:sp>
        <p:nvSpPr>
          <p:cNvPr id="34818" name="矩形 580613"/>
          <p:cNvSpPr/>
          <p:nvPr/>
        </p:nvSpPr>
        <p:spPr>
          <a:xfrm>
            <a:off x="0" y="27670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grpSp>
        <p:nvGrpSpPr>
          <p:cNvPr id="34819" name="组合 580628"/>
          <p:cNvGrpSpPr/>
          <p:nvPr/>
        </p:nvGrpSpPr>
        <p:grpSpPr>
          <a:xfrm>
            <a:off x="2555875" y="1916113"/>
            <a:ext cx="6049963" cy="4464050"/>
            <a:chOff x="1836" y="1344"/>
            <a:chExt cx="3811" cy="2812"/>
          </a:xfrm>
        </p:grpSpPr>
        <p:grpSp>
          <p:nvGrpSpPr>
            <p:cNvPr id="34820" name="组合 580624"/>
            <p:cNvGrpSpPr/>
            <p:nvPr/>
          </p:nvGrpSpPr>
          <p:grpSpPr>
            <a:xfrm>
              <a:off x="1836" y="1344"/>
              <a:ext cx="3629" cy="2812"/>
              <a:chOff x="839" y="1162"/>
              <a:chExt cx="2540" cy="1940"/>
            </a:xfrm>
          </p:grpSpPr>
          <p:graphicFrame>
            <p:nvGraphicFramePr>
              <p:cNvPr id="34821" name="对象 580614"/>
              <p:cNvGraphicFramePr/>
              <p:nvPr/>
            </p:nvGraphicFramePr>
            <p:xfrm>
              <a:off x="839" y="1162"/>
              <a:ext cx="2540" cy="19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6" name="" r:id="rId1" imgW="1610995" imgH="1324610" progId="Word.Picture.8">
                      <p:embed/>
                    </p:oleObj>
                  </mc:Choice>
                  <mc:Fallback>
                    <p:oleObj name="" r:id="rId1" imgW="1610995" imgH="1324610" progId="Word.Picture.8">
                      <p:embed/>
                      <p:pic>
                        <p:nvPicPr>
                          <p:cNvPr id="0" name="图片 3075"/>
                          <p:cNvPicPr/>
                          <p:nvPr/>
                        </p:nvPicPr>
                        <p:blipFill>
                          <a:blip r:embed="rId2">
                            <a:lum bright="-41998" contrast="60000"/>
                          </a:blip>
                          <a:stretch>
                            <a:fillRect/>
                          </a:stretch>
                        </p:blipFill>
                        <p:spPr>
                          <a:xfrm>
                            <a:off x="839" y="1162"/>
                            <a:ext cx="2540" cy="194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80617" name="矩形 580616"/>
              <p:cNvSpPr/>
              <p:nvPr/>
            </p:nvSpPr>
            <p:spPr>
              <a:xfrm>
                <a:off x="1882" y="2704"/>
                <a:ext cx="139" cy="15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p>
                <a:pPr fontAlgn="ctr">
                  <a:spcBef>
                    <a:spcPct val="20000"/>
                  </a:spcBef>
                  <a:buClr>
                    <a:schemeClr val="hlink"/>
                  </a:buClr>
                  <a:buSzPct val="60000"/>
                  <a:buFont typeface="Wingdings" panose="05000000000000000000" pitchFamily="2" charset="2"/>
                  <a:buNone/>
                </a:pPr>
                <a:r>
                  <a:rPr lang="en-US" altLang="zh-CN" strike="noStrike" noProof="1">
                    <a:solidFill>
                      <a:srgbClr val="000000"/>
                    </a:solidFill>
                    <a:effectLst>
                      <a:outerShdw blurRad="38100" dist="38100" dir="2700000">
                        <a:srgbClr val="C0C0C0"/>
                      </a:outerShdw>
                    </a:effectLst>
                    <a:latin typeface="Verdana" panose="020B0604030504040204" pitchFamily="34" charset="0"/>
                    <a:ea typeface="宋体" panose="02010600030101010101" pitchFamily="2" charset="-122"/>
                    <a:cs typeface="+mn-cs"/>
                  </a:rPr>
                  <a:t>F</a:t>
                </a:r>
                <a:endParaRPr lang="zh-CN" altLang="en-US" strike="noStrike" noProof="1" dirty="0">
                  <a:solidFill>
                    <a:srgbClr val="000000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Verdana" panose="020B0604030504040204" pitchFamily="34" charset="0"/>
                </a:endParaRPr>
              </a:p>
            </p:txBody>
          </p:sp>
          <p:sp>
            <p:nvSpPr>
              <p:cNvPr id="34823" name="直接连接符 580619"/>
              <p:cNvSpPr/>
              <p:nvPr/>
            </p:nvSpPr>
            <p:spPr>
              <a:xfrm>
                <a:off x="1973" y="2069"/>
                <a:ext cx="0" cy="635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ysDot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34824" name="文本框 580625"/>
            <p:cNvSpPr txBox="1"/>
            <p:nvPr/>
          </p:nvSpPr>
          <p:spPr>
            <a:xfrm>
              <a:off x="5284" y="2387"/>
              <a:ext cx="363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lang="zh-CN" altLang="en-US" dirty="0">
                  <a:latin typeface="Arial" panose="020B0604020202020204" pitchFamily="34" charset="0"/>
                </a:rPr>
                <a:t>颈线</a:t>
              </a:r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34825" name="矩形 580626"/>
          <p:cNvSpPr/>
          <p:nvPr/>
        </p:nvSpPr>
        <p:spPr>
          <a:xfrm>
            <a:off x="611188" y="1052513"/>
            <a:ext cx="6265862" cy="1944687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algn="just" fontAlgn="ctr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en-US" altLang="zh-CN" sz="2000">
                <a:latin typeface="Arial" panose="020B0604020202020204" pitchFamily="34" charset="0"/>
              </a:rPr>
              <a:t>1</a:t>
            </a:r>
            <a:r>
              <a:rPr lang="zh-CN" altLang="en-US" sz="2000" dirty="0">
                <a:latin typeface="Arial" panose="020B0604020202020204" pitchFamily="34" charset="0"/>
              </a:rPr>
              <a:t>、</a:t>
            </a:r>
            <a:r>
              <a:rPr lang="en-US" altLang="zh-CN" sz="2000">
                <a:latin typeface="Arial" panose="020B0604020202020204" pitchFamily="34" charset="0"/>
              </a:rPr>
              <a:t>A</a:t>
            </a:r>
            <a:r>
              <a:rPr lang="zh-CN" altLang="en-US" sz="2000" dirty="0">
                <a:latin typeface="Arial" panose="020B0604020202020204" pitchFamily="34" charset="0"/>
              </a:rPr>
              <a:t>、</a:t>
            </a:r>
            <a:r>
              <a:rPr lang="en-US" altLang="zh-CN" sz="2000">
                <a:latin typeface="Arial" panose="020B0604020202020204" pitchFamily="34" charset="0"/>
              </a:rPr>
              <a:t>C</a:t>
            </a:r>
            <a:r>
              <a:rPr lang="zh-CN" altLang="en-US" sz="2000" dirty="0">
                <a:latin typeface="Arial" panose="020B0604020202020204" pitchFamily="34" charset="0"/>
              </a:rPr>
              <a:t>两点相平</a:t>
            </a:r>
            <a:endParaRPr lang="zh-CN" altLang="en-US" sz="2000" dirty="0">
              <a:latin typeface="Arial" panose="020B0604020202020204" pitchFamily="34" charset="0"/>
            </a:endParaRPr>
          </a:p>
          <a:p>
            <a:pPr marL="342900" indent="-342900" algn="just" fontAlgn="ctr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en-US" altLang="zh-CN" sz="2000">
                <a:latin typeface="Arial" panose="020B0604020202020204" pitchFamily="34" charset="0"/>
              </a:rPr>
              <a:t>2</a:t>
            </a:r>
            <a:r>
              <a:rPr lang="zh-CN" altLang="en-US" sz="2000" dirty="0">
                <a:latin typeface="Arial" panose="020B0604020202020204" pitchFamily="34" charset="0"/>
              </a:rPr>
              <a:t>、通过</a:t>
            </a:r>
            <a:r>
              <a:rPr lang="en-US" altLang="zh-CN" sz="2000">
                <a:latin typeface="Arial" panose="020B0604020202020204" pitchFamily="34" charset="0"/>
              </a:rPr>
              <a:t>B</a:t>
            </a:r>
            <a:r>
              <a:rPr lang="zh-CN" altLang="en-US" sz="2000" dirty="0">
                <a:latin typeface="Arial" panose="020B0604020202020204" pitchFamily="34" charset="0"/>
              </a:rPr>
              <a:t>点做与</a:t>
            </a:r>
            <a:r>
              <a:rPr lang="en-US" altLang="zh-CN" sz="2000">
                <a:latin typeface="Arial" panose="020B0604020202020204" pitchFamily="34" charset="0"/>
              </a:rPr>
              <a:t>AC</a:t>
            </a:r>
            <a:r>
              <a:rPr lang="zh-CN" altLang="en-US" sz="2000" dirty="0">
                <a:latin typeface="Arial" panose="020B0604020202020204" pitchFamily="34" charset="0"/>
              </a:rPr>
              <a:t>平行的平行线叫颈线</a:t>
            </a:r>
            <a:endParaRPr lang="zh-CN" altLang="en-US" sz="2000" dirty="0">
              <a:latin typeface="Arial" panose="020B0604020202020204" pitchFamily="34" charset="0"/>
            </a:endParaRPr>
          </a:p>
          <a:p>
            <a:pPr marL="342900" indent="-342900" algn="just" fontAlgn="ctr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en-US" altLang="zh-CN" sz="2000">
                <a:latin typeface="Arial" panose="020B0604020202020204" pitchFamily="34" charset="0"/>
              </a:rPr>
              <a:t>3</a:t>
            </a:r>
            <a:r>
              <a:rPr lang="zh-CN" altLang="en-US" sz="2000" dirty="0">
                <a:latin typeface="Arial" panose="020B0604020202020204" pitchFamily="34" charset="0"/>
              </a:rPr>
              <a:t>、行情破颈线后涨势形成，上涨目标</a:t>
            </a:r>
            <a:r>
              <a:rPr lang="en-US" altLang="zh-CN" sz="2000">
                <a:latin typeface="Arial" panose="020B0604020202020204" pitchFamily="34" charset="0"/>
              </a:rPr>
              <a:t>FB</a:t>
            </a:r>
            <a:r>
              <a:rPr lang="zh-CN" altLang="en-US" sz="2000" dirty="0">
                <a:latin typeface="Arial" panose="020B0604020202020204" pitchFamily="34" charset="0"/>
              </a:rPr>
              <a:t>距离</a:t>
            </a:r>
            <a:endParaRPr lang="zh-CN" altLang="en-US" sz="2000" dirty="0">
              <a:latin typeface="Arial" panose="020B0604020202020204" pitchFamily="34" charset="0"/>
            </a:endParaRPr>
          </a:p>
          <a:p>
            <a:pPr marL="342900" indent="-342900" algn="just" fontAlgn="ctr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</a:pPr>
            <a:r>
              <a:rPr lang="en-US" altLang="zh-CN" sz="2000">
                <a:latin typeface="Arial" panose="020B0604020202020204" pitchFamily="34" charset="0"/>
              </a:rPr>
              <a:t>4</a:t>
            </a:r>
            <a:r>
              <a:rPr lang="zh-CN" altLang="en-US" sz="2000" dirty="0">
                <a:latin typeface="Arial" panose="020B0604020202020204" pitchFamily="34" charset="0"/>
              </a:rPr>
              <a:t>、</a:t>
            </a:r>
            <a:r>
              <a:rPr lang="en-US" altLang="zh-CN" sz="2000">
                <a:latin typeface="Arial" panose="020B0604020202020204" pitchFamily="34" charset="0"/>
              </a:rPr>
              <a:t>2</a:t>
            </a:r>
            <a:r>
              <a:rPr lang="zh-CN" altLang="en-US" sz="2000" dirty="0">
                <a:latin typeface="Arial" panose="020B0604020202020204" pitchFamily="34" charset="0"/>
              </a:rPr>
              <a:t>个顶时间间隔越长，效果越好。</a:t>
            </a:r>
            <a:endParaRPr lang="zh-CN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文本占位符 464898"/>
          <p:cNvSpPr>
            <a:spLocks noGrp="1"/>
          </p:cNvSpPr>
          <p:nvPr>
            <p:ph idx="1"/>
          </p:nvPr>
        </p:nvSpPr>
        <p:spPr>
          <a:xfrm>
            <a:off x="755650" y="260350"/>
            <a:ext cx="7993063" cy="6192838"/>
          </a:xfrm>
          <a:ln/>
        </p:spPr>
        <p:txBody>
          <a:bodyPr anchor="t"/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800" b="1" dirty="0">
                <a:latin typeface="宋体" panose="02010600030101010101" pitchFamily="2" charset="-122"/>
              </a:rPr>
              <a:t>2</a:t>
            </a:r>
            <a:r>
              <a:rPr lang="zh-CN" altLang="en-US" sz="2800" b="1" dirty="0">
                <a:latin typeface="宋体" panose="02010600030101010101" pitchFamily="2" charset="-122"/>
              </a:rPr>
              <a:t>、单根</a:t>
            </a:r>
            <a:r>
              <a:rPr lang="en-US" altLang="zh-CN" sz="2800" b="1" dirty="0">
                <a:latin typeface="宋体" panose="02010600030101010101" pitchFamily="2" charset="-122"/>
              </a:rPr>
              <a:t>K</a:t>
            </a:r>
            <a:r>
              <a:rPr lang="zh-CN" altLang="en-US" sz="2800" b="1" dirty="0">
                <a:latin typeface="宋体" panose="02010600030101010101" pitchFamily="2" charset="-122"/>
              </a:rPr>
              <a:t>线的分类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endParaRPr lang="zh-CN" altLang="en-US" sz="2800" b="1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 dirty="0">
                <a:latin typeface="宋体" panose="02010600030101010101" pitchFamily="2" charset="-122"/>
              </a:rPr>
              <a:t>2.1</a:t>
            </a:r>
            <a:r>
              <a:rPr lang="zh-CN" altLang="en-US" sz="2100" b="1" dirty="0">
                <a:latin typeface="宋体" panose="02010600030101010101" pitchFamily="2" charset="-122"/>
              </a:rPr>
              <a:t>、光头光脚的小阳线</a:t>
            </a:r>
            <a:r>
              <a:rPr lang="zh-CN" altLang="en-US" sz="1900" dirty="0">
                <a:latin typeface="宋体" panose="02010600030101010101" pitchFamily="2" charset="-122"/>
              </a:rPr>
              <a:t>      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>
                <a:latin typeface="宋体" panose="02010600030101010101" pitchFamily="2" charset="-122"/>
              </a:rPr>
              <a:t>      表示最低价与开盘价相同，最高价与收盘价相同。上下价位窄幅波动，表示买方力量逐步增加，买卖双方多头力量暂时略占优势。此形态常出现在上涨初期、回调结束或盘整的时候。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>
                <a:latin typeface="宋体" panose="02010600030101010101" pitchFamily="2" charset="-122"/>
              </a:rPr>
              <a:t>                        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 dirty="0">
                <a:latin typeface="宋体" panose="02010600030101010101" pitchFamily="2" charset="-122"/>
              </a:rPr>
              <a:t>2.2</a:t>
            </a:r>
            <a:r>
              <a:rPr lang="zh-CN" altLang="en-US" sz="2100" b="1" dirty="0">
                <a:latin typeface="宋体" panose="02010600030101010101" pitchFamily="2" charset="-122"/>
              </a:rPr>
              <a:t>、光头光脚的小阴线</a:t>
            </a:r>
            <a:endParaRPr lang="zh-CN" altLang="en-US" sz="2100" b="1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>
                <a:latin typeface="宋体" panose="02010600030101010101" pitchFamily="2" charset="-122"/>
              </a:rPr>
              <a:t>      表示开盘价就是最高价，收盘价就是最低价，价格波动幅度有限，表示卖方力量有所增加，买卖双方空方力量暂时略占优势。此形态常出现在下跌初期、横盘整理或反弹结束的时候。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endParaRPr lang="zh-CN" altLang="en-US" sz="1900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 dirty="0">
                <a:latin typeface="宋体" panose="02010600030101010101" pitchFamily="2" charset="-122"/>
              </a:rPr>
              <a:t>2.3</a:t>
            </a:r>
            <a:r>
              <a:rPr lang="zh-CN" altLang="en-US" sz="2100" b="1" dirty="0">
                <a:latin typeface="宋体" panose="02010600030101010101" pitchFamily="2" charset="-122"/>
              </a:rPr>
              <a:t>、大（全）阳线</a:t>
            </a:r>
            <a:endParaRPr lang="zh-CN" altLang="en-US" sz="2100" b="1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>
                <a:latin typeface="宋体" panose="02010600030101010101" pitchFamily="2" charset="-122"/>
              </a:rPr>
              <a:t>      没有上下影线，表示多方走势强劲买方占绝对优势，空方毫无抵抗，经常出现在脱离市场底部的初期，回调结束后的再次上涨，高位的拉升阶段，有时也在严重超跌后的大力度反弹中出现。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endParaRPr lang="en-US" altLang="zh-CN" sz="2100" b="1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 dirty="0">
                <a:latin typeface="宋体" panose="02010600030101010101" pitchFamily="2" charset="-122"/>
              </a:rPr>
              <a:t>2.4</a:t>
            </a:r>
            <a:r>
              <a:rPr lang="zh-CN" altLang="en-US" sz="2100" b="1" dirty="0">
                <a:latin typeface="宋体" panose="02010600030101010101" pitchFamily="2" charset="-122"/>
              </a:rPr>
              <a:t>、大（全）阴线</a:t>
            </a:r>
            <a:r>
              <a:rPr lang="zh-CN" altLang="en-US" sz="1900" dirty="0">
                <a:latin typeface="宋体" panose="02010600030101010101" pitchFamily="2" charset="-122"/>
              </a:rPr>
              <a:t>	   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>
                <a:latin typeface="宋体" panose="02010600030101010101" pitchFamily="2" charset="-122"/>
              </a:rPr>
              <a:t>      没有上下影线，表示空方走势强劲卖方占绝对优势，多方毫无抵抗，经常出现在头部开始下跌的初期，反弹结束后的打压过程中。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algn="just" fontAlgn="ctr">
              <a:lnSpc>
                <a:spcPct val="80000"/>
              </a:lnSpc>
              <a:spcBef>
                <a:spcPct val="0"/>
              </a:spcBef>
              <a:buNone/>
            </a:pPr>
            <a:endParaRPr lang="zh-CN" altLang="en-US" sz="1900" dirty="0">
              <a:latin typeface="宋体" panose="02010600030101010101" pitchFamily="2" charset="-122"/>
            </a:endParaRPr>
          </a:p>
        </p:txBody>
      </p:sp>
      <p:sp>
        <p:nvSpPr>
          <p:cNvPr id="8194" name="矩形 464908"/>
          <p:cNvSpPr/>
          <p:nvPr/>
        </p:nvSpPr>
        <p:spPr>
          <a:xfrm>
            <a:off x="611188" y="1268413"/>
            <a:ext cx="287337" cy="503237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195" name="矩形 464909"/>
          <p:cNvSpPr/>
          <p:nvPr/>
        </p:nvSpPr>
        <p:spPr>
          <a:xfrm>
            <a:off x="611188" y="2493963"/>
            <a:ext cx="287337" cy="503237"/>
          </a:xfrm>
          <a:prstGeom prst="rect">
            <a:avLst/>
          </a:prstGeom>
          <a:solidFill>
            <a:srgbClr val="008000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196" name="矩形 464910"/>
          <p:cNvSpPr/>
          <p:nvPr/>
        </p:nvSpPr>
        <p:spPr>
          <a:xfrm>
            <a:off x="611188" y="3573463"/>
            <a:ext cx="287337" cy="865187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197" name="矩形 464911"/>
          <p:cNvSpPr/>
          <p:nvPr/>
        </p:nvSpPr>
        <p:spPr>
          <a:xfrm>
            <a:off x="611188" y="4868863"/>
            <a:ext cx="287337" cy="936625"/>
          </a:xfrm>
          <a:prstGeom prst="rect">
            <a:avLst/>
          </a:prstGeom>
          <a:solidFill>
            <a:srgbClr val="008000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标题 505857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342900"/>
          </a:xfrm>
          <a:ln/>
        </p:spPr>
        <p:txBody>
          <a:bodyPr anchor="t"/>
          <a:p>
            <a:pPr marL="1117600" indent="-1117600"/>
            <a:r>
              <a:rPr lang="en-US" altLang="zh-CN" sz="3800" b="1"/>
              <a:t>V</a:t>
            </a:r>
            <a:r>
              <a:rPr lang="zh-CN" altLang="en-US" sz="3800" b="1" dirty="0"/>
              <a:t>形底 </a:t>
            </a:r>
            <a:r>
              <a:rPr lang="en-US" altLang="zh-CN" sz="3800" b="1"/>
              <a:t>V</a:t>
            </a:r>
            <a:r>
              <a:rPr lang="zh-CN" altLang="en-US" sz="3800" b="1" dirty="0"/>
              <a:t>形顶</a:t>
            </a:r>
            <a:endParaRPr lang="zh-CN" altLang="en-US" sz="3800" b="1" dirty="0"/>
          </a:p>
        </p:txBody>
      </p:sp>
      <p:sp>
        <p:nvSpPr>
          <p:cNvPr id="35842" name="文本占位符 505858"/>
          <p:cNvSpPr>
            <a:spLocks noGrp="1"/>
          </p:cNvSpPr>
          <p:nvPr>
            <p:ph idx="1"/>
          </p:nvPr>
        </p:nvSpPr>
        <p:spPr>
          <a:xfrm>
            <a:off x="395288" y="981075"/>
            <a:ext cx="8424862" cy="2016125"/>
          </a:xfrm>
          <a:ln/>
        </p:spPr>
        <p:txBody>
          <a:bodyPr anchor="t"/>
          <a:p>
            <a:pPr algn="just" fontAlgn="ctr">
              <a:buNone/>
            </a:pPr>
            <a:r>
              <a:rPr lang="en-US" altLang="zh-CN" sz="2500"/>
              <a:t>V</a:t>
            </a:r>
            <a:r>
              <a:rPr lang="zh-CN" altLang="en-US" sz="2500" dirty="0"/>
              <a:t>形底走势，可分为三个部分：</a:t>
            </a:r>
            <a:endParaRPr lang="zh-CN" altLang="en-US" sz="2500" dirty="0"/>
          </a:p>
          <a:p>
            <a:pPr algn="just" fontAlgn="ctr">
              <a:buNone/>
            </a:pPr>
            <a:r>
              <a:rPr lang="zh-CN" altLang="en-US" sz="2500" dirty="0"/>
              <a:t>    （</a:t>
            </a:r>
            <a:r>
              <a:rPr lang="en-US" altLang="zh-CN" sz="2500"/>
              <a:t>1</a:t>
            </a:r>
            <a:r>
              <a:rPr lang="zh-CN" altLang="en-US" sz="2500" dirty="0"/>
              <a:t>）、下跌阶段  （</a:t>
            </a:r>
            <a:r>
              <a:rPr lang="en-US" altLang="zh-CN" sz="2500"/>
              <a:t>2</a:t>
            </a:r>
            <a:r>
              <a:rPr lang="zh-CN" altLang="en-US" sz="2500" dirty="0"/>
              <a:t>）、转势点  （</a:t>
            </a:r>
            <a:r>
              <a:rPr lang="en-US" altLang="zh-CN" sz="2500"/>
              <a:t>3</a:t>
            </a:r>
            <a:r>
              <a:rPr lang="zh-CN" altLang="en-US" sz="2500" dirty="0"/>
              <a:t>）、回升阶段</a:t>
            </a:r>
            <a:endParaRPr lang="zh-CN" altLang="en-US" sz="2500" dirty="0"/>
          </a:p>
          <a:p>
            <a:pPr algn="just" fontAlgn="ctr">
              <a:buNone/>
            </a:pPr>
            <a:r>
              <a:rPr lang="en-US" altLang="zh-CN" sz="2500"/>
              <a:t>V</a:t>
            </a:r>
            <a:r>
              <a:rPr lang="zh-CN" altLang="en-US" sz="2500" dirty="0"/>
              <a:t>形顶走势，可分为三个部分：</a:t>
            </a:r>
            <a:endParaRPr lang="zh-CN" altLang="en-US" sz="2500" dirty="0"/>
          </a:p>
          <a:p>
            <a:pPr algn="just" fontAlgn="ctr">
              <a:buNone/>
            </a:pPr>
            <a:r>
              <a:rPr lang="zh-CN" altLang="en-US" sz="2500" dirty="0"/>
              <a:t>     （</a:t>
            </a:r>
            <a:r>
              <a:rPr lang="en-US" altLang="zh-CN" sz="2500"/>
              <a:t>1</a:t>
            </a:r>
            <a:r>
              <a:rPr lang="zh-CN" altLang="en-US" sz="2500" dirty="0"/>
              <a:t>）、上升阶段  （</a:t>
            </a:r>
            <a:r>
              <a:rPr lang="en-US" altLang="zh-CN" sz="2500"/>
              <a:t>2</a:t>
            </a:r>
            <a:r>
              <a:rPr lang="zh-CN" altLang="en-US" sz="2500" dirty="0"/>
              <a:t>）、转势点  （</a:t>
            </a:r>
            <a:r>
              <a:rPr lang="en-US" altLang="zh-CN" sz="2500"/>
              <a:t>3</a:t>
            </a:r>
            <a:r>
              <a:rPr lang="zh-CN" altLang="en-US" sz="2500" dirty="0"/>
              <a:t>）、下跌阶段</a:t>
            </a:r>
            <a:endParaRPr lang="zh-CN" altLang="en-US" sz="2500" dirty="0"/>
          </a:p>
          <a:p>
            <a:pPr algn="just" fontAlgn="ctr">
              <a:buNone/>
            </a:pPr>
            <a:endParaRPr lang="zh-CN" altLang="en-US" sz="2500" dirty="0"/>
          </a:p>
        </p:txBody>
      </p:sp>
      <p:sp>
        <p:nvSpPr>
          <p:cNvPr id="35843" name="矩形 505861"/>
          <p:cNvSpPr/>
          <p:nvPr/>
        </p:nvSpPr>
        <p:spPr>
          <a:xfrm>
            <a:off x="0" y="2263775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35844" name="图片 505860" descr="V形底示意图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5400" y="2781300"/>
            <a:ext cx="2484438" cy="34559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5845" name="矩形 505862"/>
          <p:cNvSpPr/>
          <p:nvPr/>
        </p:nvSpPr>
        <p:spPr>
          <a:xfrm>
            <a:off x="0" y="3302000"/>
            <a:ext cx="9144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sz="1000" dirty="0">
                <a:latin typeface="Times New Roman" panose="02020603050405020304" pitchFamily="18" charset="0"/>
              </a:rPr>
              <a:t>                      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35846" name="图片 505859" descr="V形顶示意图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325" y="2781300"/>
            <a:ext cx="2552700" cy="34559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spli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标题 50688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04850"/>
          </a:xfrm>
          <a:ln/>
        </p:spPr>
        <p:txBody>
          <a:bodyPr anchor="t"/>
          <a:p>
            <a:pPr marL="1117600" indent="-1117600"/>
            <a:r>
              <a:rPr lang="zh-CN" altLang="en-US" b="1" dirty="0"/>
              <a:t>圆弧顶</a:t>
            </a:r>
            <a:r>
              <a:rPr lang="en-US" altLang="zh-CN" b="1"/>
              <a:t>/</a:t>
            </a:r>
            <a:r>
              <a:rPr lang="zh-CN" altLang="en-US" b="1" dirty="0"/>
              <a:t>底</a:t>
            </a:r>
            <a:endParaRPr lang="zh-CN" altLang="en-US" b="1" dirty="0"/>
          </a:p>
        </p:txBody>
      </p:sp>
      <p:pic>
        <p:nvPicPr>
          <p:cNvPr id="36866" name="内容占位符 506883" descr="圆弧顶1"/>
          <p:cNvPicPr>
            <a:picLocks noGrp="1"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50825" y="1341438"/>
            <a:ext cx="3960813" cy="2376487"/>
          </a:xfrm>
          <a:ln/>
        </p:spPr>
      </p:pic>
      <p:pic>
        <p:nvPicPr>
          <p:cNvPr id="36867" name="内容占位符 506885" descr="圆弧底1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59338" y="4149725"/>
            <a:ext cx="3816350" cy="2424113"/>
          </a:xfrm>
          <a:ln/>
        </p:spPr>
      </p:pic>
      <p:sp>
        <p:nvSpPr>
          <p:cNvPr id="36868" name="矩形 506887"/>
          <p:cNvSpPr/>
          <p:nvPr/>
        </p:nvSpPr>
        <p:spPr>
          <a:xfrm>
            <a:off x="5364163" y="2133600"/>
            <a:ext cx="2216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sz="2000" dirty="0">
                <a:latin typeface="Verdana" panose="020B0604030504040204" pitchFamily="34" charset="0"/>
              </a:rPr>
              <a:t>圆弧顶出现在顶部</a:t>
            </a:r>
            <a:endParaRPr lang="zh-CN" altLang="en-US" sz="2000" dirty="0">
              <a:latin typeface="Verdana" panose="020B0604030504040204" pitchFamily="34" charset="0"/>
            </a:endParaRPr>
          </a:p>
          <a:p>
            <a:r>
              <a:rPr lang="zh-CN" altLang="en-US" sz="2000" dirty="0">
                <a:latin typeface="Verdana" panose="020B0604030504040204" pitchFamily="34" charset="0"/>
              </a:rPr>
              <a:t>后势看空卖出</a:t>
            </a:r>
            <a:r>
              <a:rPr lang="zh-CN" altLang="en-US" dirty="0">
                <a:latin typeface="Verdana" panose="020B0604030504040204" pitchFamily="34" charset="0"/>
              </a:rPr>
              <a:t> </a:t>
            </a:r>
            <a:endParaRPr lang="zh-CN" altLang="en-US" dirty="0">
              <a:latin typeface="Verdana" panose="020B0604030504040204" pitchFamily="34" charset="0"/>
            </a:endParaRPr>
          </a:p>
        </p:txBody>
      </p:sp>
      <p:sp>
        <p:nvSpPr>
          <p:cNvPr id="36869" name="椭圆形标注 506888"/>
          <p:cNvSpPr/>
          <p:nvPr/>
        </p:nvSpPr>
        <p:spPr>
          <a:xfrm>
            <a:off x="5076825" y="2060575"/>
            <a:ext cx="2735263" cy="863600"/>
          </a:xfrm>
          <a:prstGeom prst="wedgeEllipseCallout">
            <a:avLst>
              <a:gd name="adj1" fmla="val -77741"/>
              <a:gd name="adj2" fmla="val 74079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pPr algn="ctr"/>
            <a:endParaRPr lang="zh-CN" altLang="en-US" dirty="0">
              <a:latin typeface="Verdana" panose="020B0604030504040204" pitchFamily="34" charset="0"/>
            </a:endParaRPr>
          </a:p>
        </p:txBody>
      </p:sp>
      <p:sp>
        <p:nvSpPr>
          <p:cNvPr id="36870" name="椭圆形标注 506889"/>
          <p:cNvSpPr/>
          <p:nvPr/>
        </p:nvSpPr>
        <p:spPr>
          <a:xfrm>
            <a:off x="1187450" y="5157788"/>
            <a:ext cx="2376488" cy="863600"/>
          </a:xfrm>
          <a:prstGeom prst="wedgeEllipseCallout">
            <a:avLst>
              <a:gd name="adj1" fmla="val 101301"/>
              <a:gd name="adj2" fmla="val -84741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pPr algn="ctr"/>
            <a:endParaRPr lang="zh-CN" altLang="en-US" dirty="0">
              <a:latin typeface="Verdana" panose="020B0604030504040204" pitchFamily="34" charset="0"/>
            </a:endParaRPr>
          </a:p>
        </p:txBody>
      </p:sp>
      <p:sp>
        <p:nvSpPr>
          <p:cNvPr id="36871" name="矩形 506890"/>
          <p:cNvSpPr/>
          <p:nvPr/>
        </p:nvSpPr>
        <p:spPr>
          <a:xfrm>
            <a:off x="1403350" y="5229225"/>
            <a:ext cx="2012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dirty="0">
                <a:latin typeface="Verdana" panose="020B0604030504040204" pitchFamily="34" charset="0"/>
              </a:rPr>
              <a:t>圆弧底出现在底部</a:t>
            </a:r>
            <a:endParaRPr lang="zh-CN" altLang="en-US" dirty="0">
              <a:latin typeface="Verdana" panose="020B0604030504040204" pitchFamily="34" charset="0"/>
            </a:endParaRPr>
          </a:p>
          <a:p>
            <a:r>
              <a:rPr lang="zh-CN" altLang="en-US" dirty="0">
                <a:latin typeface="Verdana" panose="020B0604030504040204" pitchFamily="34" charset="0"/>
              </a:rPr>
              <a:t>后势看涨买进 </a:t>
            </a:r>
            <a:endParaRPr lang="zh-CN" altLang="en-US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标题 507905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87362"/>
          </a:xfrm>
          <a:ln/>
        </p:spPr>
        <p:txBody>
          <a:bodyPr anchor="t"/>
          <a:p>
            <a:r>
              <a:rPr lang="zh-CN" altLang="en-US" sz="3800" b="1" dirty="0"/>
              <a:t>上升三角形和下降三角形</a:t>
            </a:r>
            <a:r>
              <a:rPr lang="zh-CN" altLang="en-US" sz="3800" dirty="0"/>
              <a:t> </a:t>
            </a:r>
            <a:endParaRPr lang="zh-CN" altLang="en-US" sz="3800" dirty="0"/>
          </a:p>
        </p:txBody>
      </p:sp>
      <p:sp>
        <p:nvSpPr>
          <p:cNvPr id="37890" name="矩形 507909"/>
          <p:cNvSpPr/>
          <p:nvPr/>
        </p:nvSpPr>
        <p:spPr>
          <a:xfrm>
            <a:off x="0" y="18208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37891" name="图片 507908" descr="上升三角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1268413"/>
            <a:ext cx="4176713" cy="3041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892" name="矩形 507910"/>
          <p:cNvSpPr/>
          <p:nvPr/>
        </p:nvSpPr>
        <p:spPr>
          <a:xfrm>
            <a:off x="0" y="3402013"/>
            <a:ext cx="69215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sz="1000" dirty="0">
                <a:latin typeface="Times New Roman" panose="02020603050405020304" pitchFamily="18" charset="0"/>
              </a:rPr>
              <a:t>               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37893" name="图片 507907" descr="下降三角形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463" y="3624263"/>
            <a:ext cx="4175125" cy="29892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894" name="矩形 507911"/>
          <p:cNvSpPr/>
          <p:nvPr/>
        </p:nvSpPr>
        <p:spPr>
          <a:xfrm>
            <a:off x="5364163" y="2135188"/>
            <a:ext cx="3394075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en-US" altLang="zh-CN" sz="2000">
                <a:latin typeface="Verdana" panose="020B0604030504040204" pitchFamily="34" charset="0"/>
              </a:rPr>
              <a:t>1</a:t>
            </a:r>
            <a:r>
              <a:rPr lang="zh-CN" altLang="en-US" sz="2000" dirty="0">
                <a:latin typeface="Verdana" panose="020B0604030504040204" pitchFamily="34" charset="0"/>
              </a:rPr>
              <a:t>、上升目标：三角形最宽处</a:t>
            </a:r>
            <a:endParaRPr lang="zh-CN" altLang="en-US" sz="2000" dirty="0">
              <a:latin typeface="Verdana" panose="020B0604030504040204" pitchFamily="34" charset="0"/>
            </a:endParaRPr>
          </a:p>
          <a:p>
            <a:r>
              <a:rPr lang="en-US" altLang="zh-CN" sz="2000">
                <a:latin typeface="Verdana" panose="020B0604030504040204" pitchFamily="34" charset="0"/>
              </a:rPr>
              <a:t>2</a:t>
            </a:r>
            <a:r>
              <a:rPr lang="zh-CN" altLang="en-US" sz="2000" dirty="0">
                <a:latin typeface="Verdana" panose="020B0604030504040204" pitchFamily="34" charset="0"/>
              </a:rPr>
              <a:t>、</a:t>
            </a:r>
            <a:r>
              <a:rPr lang="en-US" altLang="zh-CN" sz="2000">
                <a:latin typeface="Verdana" panose="020B0604030504040204" pitchFamily="34" charset="0"/>
              </a:rPr>
              <a:t>2/3</a:t>
            </a:r>
            <a:r>
              <a:rPr lang="zh-CN" altLang="en-US" sz="2000" dirty="0">
                <a:latin typeface="Verdana" panose="020B0604030504040204" pitchFamily="34" charset="0"/>
              </a:rPr>
              <a:t>以后突破</a:t>
            </a:r>
            <a:endParaRPr lang="zh-CN" altLang="en-US" dirty="0">
              <a:latin typeface="Verdana" panose="020B0604030504040204" pitchFamily="34" charset="0"/>
            </a:endParaRPr>
          </a:p>
        </p:txBody>
      </p:sp>
      <p:sp>
        <p:nvSpPr>
          <p:cNvPr id="37895" name="椭圆形标注 507912"/>
          <p:cNvSpPr/>
          <p:nvPr/>
        </p:nvSpPr>
        <p:spPr>
          <a:xfrm>
            <a:off x="5076825" y="1989138"/>
            <a:ext cx="3816350" cy="935037"/>
          </a:xfrm>
          <a:prstGeom prst="wedgeEllipseCallout">
            <a:avLst>
              <a:gd name="adj1" fmla="val -69884"/>
              <a:gd name="adj2" fmla="val 72241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pPr algn="ctr"/>
            <a:endParaRPr lang="zh-CN" altLang="en-US" dirty="0">
              <a:latin typeface="Verdana" panose="020B0604030504040204" pitchFamily="34" charset="0"/>
            </a:endParaRPr>
          </a:p>
        </p:txBody>
      </p:sp>
      <p:sp>
        <p:nvSpPr>
          <p:cNvPr id="37896" name="椭圆形标注 507913"/>
          <p:cNvSpPr/>
          <p:nvPr/>
        </p:nvSpPr>
        <p:spPr>
          <a:xfrm>
            <a:off x="1187450" y="5300663"/>
            <a:ext cx="3024188" cy="576262"/>
          </a:xfrm>
          <a:prstGeom prst="wedgeEllipseCallout">
            <a:avLst>
              <a:gd name="adj1" fmla="val 68898"/>
              <a:gd name="adj2" fmla="val -126861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pPr algn="ctr"/>
            <a:endParaRPr lang="zh-CN" altLang="en-US" dirty="0">
              <a:latin typeface="Verdana" panose="020B0604030504040204" pitchFamily="34" charset="0"/>
            </a:endParaRPr>
          </a:p>
        </p:txBody>
      </p:sp>
      <p:sp>
        <p:nvSpPr>
          <p:cNvPr id="37897" name="矩形 507914"/>
          <p:cNvSpPr/>
          <p:nvPr/>
        </p:nvSpPr>
        <p:spPr>
          <a:xfrm>
            <a:off x="1403350" y="5365750"/>
            <a:ext cx="2779713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dirty="0">
                <a:latin typeface="Verdana" panose="020B0604030504040204" pitchFamily="34" charset="0"/>
              </a:rPr>
              <a:t>下跌目标：三角形最宽处 </a:t>
            </a:r>
            <a:endParaRPr lang="zh-CN" altLang="en-US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 spd="med">
    <p:push dir="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标题 508929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00"/>
          </a:xfrm>
          <a:ln/>
        </p:spPr>
        <p:txBody>
          <a:bodyPr anchor="t"/>
          <a:p>
            <a:r>
              <a:rPr lang="zh-CN" altLang="en-US" sz="3800" b="1" dirty="0"/>
              <a:t>旗形整理</a:t>
            </a:r>
            <a:endParaRPr lang="zh-CN" altLang="en-US" sz="3800" b="1" dirty="0"/>
          </a:p>
        </p:txBody>
      </p:sp>
      <p:sp>
        <p:nvSpPr>
          <p:cNvPr id="38914" name="矩形 508933"/>
          <p:cNvSpPr/>
          <p:nvPr/>
        </p:nvSpPr>
        <p:spPr>
          <a:xfrm>
            <a:off x="0" y="16779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8915" name="矩形 508934"/>
          <p:cNvSpPr/>
          <p:nvPr/>
        </p:nvSpPr>
        <p:spPr>
          <a:xfrm>
            <a:off x="0" y="3306763"/>
            <a:ext cx="6604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sz="1000" dirty="0">
                <a:latin typeface="Times New Roman" panose="02020603050405020304" pitchFamily="18" charset="0"/>
              </a:rPr>
              <a:t>              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8916" name="文本框 508935"/>
          <p:cNvSpPr txBox="1"/>
          <p:nvPr/>
        </p:nvSpPr>
        <p:spPr>
          <a:xfrm>
            <a:off x="1547813" y="4797425"/>
            <a:ext cx="1368425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Verdana" panose="020B0604030504040204" pitchFamily="34" charset="0"/>
              </a:rPr>
              <a:t>上飘旗</a:t>
            </a:r>
            <a:endParaRPr lang="zh-CN" altLang="en-US" sz="2400" b="1" dirty="0">
              <a:latin typeface="Verdana" panose="020B0604030504040204" pitchFamily="34" charset="0"/>
            </a:endParaRPr>
          </a:p>
        </p:txBody>
      </p:sp>
      <p:sp>
        <p:nvSpPr>
          <p:cNvPr id="38917" name="文本框 508936"/>
          <p:cNvSpPr txBox="1"/>
          <p:nvPr/>
        </p:nvSpPr>
        <p:spPr>
          <a:xfrm>
            <a:off x="6732588" y="4724400"/>
            <a:ext cx="1368425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Verdana" panose="020B0604030504040204" pitchFamily="34" charset="0"/>
              </a:rPr>
              <a:t>下飘旗</a:t>
            </a:r>
            <a:endParaRPr lang="zh-CN" altLang="en-US" sz="2400" b="1" dirty="0">
              <a:latin typeface="Verdana" panose="020B0604030504040204" pitchFamily="34" charset="0"/>
            </a:endParaRPr>
          </a:p>
        </p:txBody>
      </p:sp>
      <p:sp>
        <p:nvSpPr>
          <p:cNvPr id="38918" name="矩形 508939"/>
          <p:cNvSpPr/>
          <p:nvPr/>
        </p:nvSpPr>
        <p:spPr>
          <a:xfrm>
            <a:off x="0" y="17351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8919" name="矩形 508940"/>
          <p:cNvSpPr/>
          <p:nvPr/>
        </p:nvSpPr>
        <p:spPr>
          <a:xfrm>
            <a:off x="0" y="3297238"/>
            <a:ext cx="7239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sz="1000" dirty="0">
                <a:latin typeface="Times New Roman" panose="02020603050405020304" pitchFamily="18" charset="0"/>
              </a:rPr>
              <a:t>                 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8920" name="直接连接符 508945"/>
          <p:cNvSpPr/>
          <p:nvPr/>
        </p:nvSpPr>
        <p:spPr>
          <a:xfrm>
            <a:off x="1476375" y="2206625"/>
            <a:ext cx="2735263" cy="1150938"/>
          </a:xfrm>
          <a:prstGeom prst="line">
            <a:avLst/>
          </a:prstGeom>
          <a:ln w="25400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921" name="直接连接符 508946"/>
          <p:cNvSpPr/>
          <p:nvPr/>
        </p:nvSpPr>
        <p:spPr>
          <a:xfrm>
            <a:off x="1258888" y="3068638"/>
            <a:ext cx="1944687" cy="790575"/>
          </a:xfrm>
          <a:prstGeom prst="line">
            <a:avLst/>
          </a:prstGeom>
          <a:ln w="25400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922" name="直接连接符 508947"/>
          <p:cNvSpPr/>
          <p:nvPr/>
        </p:nvSpPr>
        <p:spPr>
          <a:xfrm flipH="1">
            <a:off x="5364163" y="1989138"/>
            <a:ext cx="2736850" cy="1152525"/>
          </a:xfrm>
          <a:prstGeom prst="line">
            <a:avLst/>
          </a:prstGeom>
          <a:ln w="25400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923" name="直接连接符 508948"/>
          <p:cNvSpPr/>
          <p:nvPr/>
        </p:nvSpPr>
        <p:spPr>
          <a:xfrm flipH="1">
            <a:off x="5508625" y="3068638"/>
            <a:ext cx="2519363" cy="1008062"/>
          </a:xfrm>
          <a:prstGeom prst="line">
            <a:avLst/>
          </a:prstGeom>
          <a:ln w="25400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924" name="任意多边形 508949"/>
          <p:cNvSpPr/>
          <p:nvPr/>
        </p:nvSpPr>
        <p:spPr>
          <a:xfrm>
            <a:off x="1258888" y="2205038"/>
            <a:ext cx="2520950" cy="2087562"/>
          </a:xfrm>
          <a:custGeom>
            <a:avLst/>
            <a:gdLst/>
            <a:ahLst/>
            <a:cxnLst/>
            <a:pathLst>
              <a:path w="1588" h="1315">
                <a:moveTo>
                  <a:pt x="0" y="1315"/>
                </a:moveTo>
                <a:lnTo>
                  <a:pt x="182" y="0"/>
                </a:lnTo>
                <a:lnTo>
                  <a:pt x="363" y="726"/>
                </a:lnTo>
                <a:lnTo>
                  <a:pt x="590" y="181"/>
                </a:lnTo>
                <a:lnTo>
                  <a:pt x="681" y="816"/>
                </a:lnTo>
                <a:lnTo>
                  <a:pt x="998" y="363"/>
                </a:lnTo>
                <a:lnTo>
                  <a:pt x="1089" y="998"/>
                </a:lnTo>
                <a:lnTo>
                  <a:pt x="1588" y="91"/>
                </a:lnTo>
                <a:lnTo>
                  <a:pt x="1588" y="45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8925" name="任意多边形 508950"/>
          <p:cNvSpPr/>
          <p:nvPr/>
        </p:nvSpPr>
        <p:spPr>
          <a:xfrm flipV="1">
            <a:off x="5795963" y="1773238"/>
            <a:ext cx="2520950" cy="2087562"/>
          </a:xfrm>
          <a:custGeom>
            <a:avLst/>
            <a:gdLst/>
            <a:ahLst/>
            <a:cxnLst/>
            <a:pathLst>
              <a:path w="1588" h="1315">
                <a:moveTo>
                  <a:pt x="0" y="1315"/>
                </a:moveTo>
                <a:lnTo>
                  <a:pt x="182" y="0"/>
                </a:lnTo>
                <a:lnTo>
                  <a:pt x="363" y="726"/>
                </a:lnTo>
                <a:lnTo>
                  <a:pt x="590" y="181"/>
                </a:lnTo>
                <a:lnTo>
                  <a:pt x="681" y="816"/>
                </a:lnTo>
                <a:lnTo>
                  <a:pt x="998" y="363"/>
                </a:lnTo>
                <a:lnTo>
                  <a:pt x="1089" y="998"/>
                </a:lnTo>
                <a:lnTo>
                  <a:pt x="1588" y="91"/>
                </a:lnTo>
                <a:lnTo>
                  <a:pt x="1588" y="45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  <p:transition spd="med">
    <p:wedg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标题 509953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1825"/>
          </a:xfrm>
          <a:ln/>
        </p:spPr>
        <p:txBody>
          <a:bodyPr anchor="t"/>
          <a:p>
            <a:r>
              <a:rPr lang="zh-CN" altLang="en-US" sz="3800" b="1" dirty="0"/>
              <a:t>箱形</a:t>
            </a:r>
            <a:endParaRPr lang="zh-CN" altLang="en-US" sz="3800" b="1" dirty="0"/>
          </a:p>
        </p:txBody>
      </p:sp>
      <p:grpSp>
        <p:nvGrpSpPr>
          <p:cNvPr id="39938" name="组合 509970"/>
          <p:cNvGrpSpPr/>
          <p:nvPr/>
        </p:nvGrpSpPr>
        <p:grpSpPr>
          <a:xfrm>
            <a:off x="538163" y="908050"/>
            <a:ext cx="3889375" cy="2952750"/>
            <a:chOff x="2971" y="2069"/>
            <a:chExt cx="2450" cy="1860"/>
          </a:xfrm>
        </p:grpSpPr>
        <p:sp>
          <p:nvSpPr>
            <p:cNvPr id="39939" name="直接连接符 509959"/>
            <p:cNvSpPr/>
            <p:nvPr/>
          </p:nvSpPr>
          <p:spPr>
            <a:xfrm flipV="1">
              <a:off x="3334" y="3430"/>
              <a:ext cx="2041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9940" name="直接连接符 509961"/>
            <p:cNvSpPr/>
            <p:nvPr/>
          </p:nvSpPr>
          <p:spPr>
            <a:xfrm flipV="1">
              <a:off x="3334" y="2750"/>
              <a:ext cx="2087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9941" name="任意多边形 509964"/>
            <p:cNvSpPr/>
            <p:nvPr/>
          </p:nvSpPr>
          <p:spPr>
            <a:xfrm flipV="1">
              <a:off x="2971" y="2069"/>
              <a:ext cx="2404" cy="1860"/>
            </a:xfrm>
            <a:custGeom>
              <a:avLst/>
              <a:gdLst/>
              <a:ahLst/>
              <a:cxnLst/>
              <a:pathLst>
                <a:path w="2404" h="1860">
                  <a:moveTo>
                    <a:pt x="0" y="1860"/>
                  </a:moveTo>
                  <a:lnTo>
                    <a:pt x="182" y="1452"/>
                  </a:lnTo>
                  <a:lnTo>
                    <a:pt x="272" y="1678"/>
                  </a:lnTo>
                  <a:lnTo>
                    <a:pt x="681" y="499"/>
                  </a:lnTo>
                  <a:lnTo>
                    <a:pt x="817" y="1179"/>
                  </a:lnTo>
                  <a:lnTo>
                    <a:pt x="1089" y="499"/>
                  </a:lnTo>
                  <a:lnTo>
                    <a:pt x="1225" y="1179"/>
                  </a:lnTo>
                  <a:lnTo>
                    <a:pt x="1542" y="499"/>
                  </a:lnTo>
                  <a:lnTo>
                    <a:pt x="1679" y="1179"/>
                  </a:lnTo>
                  <a:lnTo>
                    <a:pt x="2087" y="136"/>
                  </a:lnTo>
                  <a:lnTo>
                    <a:pt x="2177" y="499"/>
                  </a:lnTo>
                  <a:lnTo>
                    <a:pt x="2404" y="0"/>
                  </a:lnTo>
                </a:path>
              </a:pathLst>
            </a:custGeom>
            <a:noFill/>
            <a:ln w="38100" cap="flat" cmpd="sng">
              <a:solidFill>
                <a:srgbClr val="3399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9942" name="组合 509966"/>
          <p:cNvGrpSpPr/>
          <p:nvPr/>
        </p:nvGrpSpPr>
        <p:grpSpPr>
          <a:xfrm>
            <a:off x="4572000" y="3284538"/>
            <a:ext cx="3889375" cy="2952750"/>
            <a:chOff x="385" y="663"/>
            <a:chExt cx="2450" cy="1860"/>
          </a:xfrm>
        </p:grpSpPr>
        <p:sp>
          <p:nvSpPr>
            <p:cNvPr id="39943" name="直接连接符 509967"/>
            <p:cNvSpPr/>
            <p:nvPr/>
          </p:nvSpPr>
          <p:spPr>
            <a:xfrm>
              <a:off x="748" y="1162"/>
              <a:ext cx="2041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9944" name="直接连接符 509968"/>
            <p:cNvSpPr/>
            <p:nvPr/>
          </p:nvSpPr>
          <p:spPr>
            <a:xfrm>
              <a:off x="748" y="1842"/>
              <a:ext cx="2087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9945" name="任意多边形 509969"/>
            <p:cNvSpPr/>
            <p:nvPr/>
          </p:nvSpPr>
          <p:spPr>
            <a:xfrm>
              <a:off x="385" y="663"/>
              <a:ext cx="2404" cy="1860"/>
            </a:xfrm>
            <a:custGeom>
              <a:avLst/>
              <a:gdLst/>
              <a:ahLst/>
              <a:cxnLst/>
              <a:pathLst>
                <a:path w="2404" h="1860">
                  <a:moveTo>
                    <a:pt x="0" y="1860"/>
                  </a:moveTo>
                  <a:lnTo>
                    <a:pt x="182" y="1452"/>
                  </a:lnTo>
                  <a:lnTo>
                    <a:pt x="272" y="1678"/>
                  </a:lnTo>
                  <a:lnTo>
                    <a:pt x="681" y="499"/>
                  </a:lnTo>
                  <a:lnTo>
                    <a:pt x="817" y="1179"/>
                  </a:lnTo>
                  <a:lnTo>
                    <a:pt x="1089" y="499"/>
                  </a:lnTo>
                  <a:lnTo>
                    <a:pt x="1225" y="1179"/>
                  </a:lnTo>
                  <a:lnTo>
                    <a:pt x="1542" y="499"/>
                  </a:lnTo>
                  <a:lnTo>
                    <a:pt x="1679" y="1179"/>
                  </a:lnTo>
                  <a:lnTo>
                    <a:pt x="2087" y="136"/>
                  </a:lnTo>
                  <a:lnTo>
                    <a:pt x="2177" y="499"/>
                  </a:lnTo>
                  <a:lnTo>
                    <a:pt x="2404" y="0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ransition spd="med">
    <p:pu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标题 514049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00"/>
          </a:xfrm>
          <a:ln/>
        </p:spPr>
        <p:txBody>
          <a:bodyPr anchor="t"/>
          <a:p>
            <a:r>
              <a:rPr lang="zh-CN" altLang="en-US" sz="3800" b="1" dirty="0"/>
              <a:t>阻力和支撑互换</a:t>
            </a:r>
            <a:endParaRPr lang="zh-CN" altLang="en-US" sz="3800" b="1" dirty="0"/>
          </a:p>
        </p:txBody>
      </p:sp>
      <p:sp>
        <p:nvSpPr>
          <p:cNvPr id="40962" name="矩形 514053"/>
          <p:cNvSpPr/>
          <p:nvPr/>
        </p:nvSpPr>
        <p:spPr>
          <a:xfrm>
            <a:off x="0" y="16113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0963" name="矩形 514055"/>
          <p:cNvSpPr/>
          <p:nvPr/>
        </p:nvSpPr>
        <p:spPr>
          <a:xfrm>
            <a:off x="0" y="52466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defTabSz="914400">
              <a:tabLst>
                <a:tab pos="6572250" algn="l"/>
              </a:tabLst>
            </a:pPr>
            <a:endParaRPr lang="zh-CN" altLang="en-US" dirty="0">
              <a:latin typeface="Arial" panose="020B0604020202020204" pitchFamily="34" charset="0"/>
            </a:endParaRPr>
          </a:p>
        </p:txBody>
      </p:sp>
      <p:grpSp>
        <p:nvGrpSpPr>
          <p:cNvPr id="40964" name="组合 514080"/>
          <p:cNvGrpSpPr/>
          <p:nvPr/>
        </p:nvGrpSpPr>
        <p:grpSpPr>
          <a:xfrm>
            <a:off x="577850" y="1125538"/>
            <a:ext cx="4857750" cy="2881312"/>
            <a:chOff x="0" y="935"/>
            <a:chExt cx="3060" cy="1815"/>
          </a:xfrm>
        </p:grpSpPr>
        <p:sp>
          <p:nvSpPr>
            <p:cNvPr id="40965" name="矩形 514054"/>
            <p:cNvSpPr/>
            <p:nvPr/>
          </p:nvSpPr>
          <p:spPr>
            <a:xfrm>
              <a:off x="0" y="2095"/>
              <a:ext cx="296" cy="15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>
              <a:spAutoFit/>
            </a:bodyPr>
            <a:p>
              <a:r>
                <a:rPr lang="zh-CN" altLang="en-US" sz="1000" dirty="0">
                  <a:latin typeface="Times New Roman" panose="02020603050405020304" pitchFamily="18" charset="0"/>
                </a:rPr>
                <a:t>         </a:t>
              </a:r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40966" name="任意多边形 514056"/>
            <p:cNvSpPr/>
            <p:nvPr/>
          </p:nvSpPr>
          <p:spPr>
            <a:xfrm>
              <a:off x="295" y="935"/>
              <a:ext cx="2494" cy="1815"/>
            </a:xfrm>
            <a:custGeom>
              <a:avLst/>
              <a:gdLst/>
              <a:ahLst/>
              <a:cxnLst/>
              <a:pathLst>
                <a:path w="2494" h="1815">
                  <a:moveTo>
                    <a:pt x="0" y="0"/>
                  </a:moveTo>
                  <a:lnTo>
                    <a:pt x="226" y="635"/>
                  </a:lnTo>
                  <a:lnTo>
                    <a:pt x="544" y="227"/>
                  </a:lnTo>
                  <a:lnTo>
                    <a:pt x="725" y="635"/>
                  </a:lnTo>
                  <a:lnTo>
                    <a:pt x="816" y="499"/>
                  </a:lnTo>
                  <a:lnTo>
                    <a:pt x="1315" y="1406"/>
                  </a:lnTo>
                  <a:lnTo>
                    <a:pt x="1678" y="635"/>
                  </a:lnTo>
                  <a:lnTo>
                    <a:pt x="1995" y="1406"/>
                  </a:lnTo>
                  <a:lnTo>
                    <a:pt x="2086" y="1270"/>
                  </a:lnTo>
                  <a:lnTo>
                    <a:pt x="2494" y="1815"/>
                  </a:lnTo>
                </a:path>
              </a:pathLst>
            </a:custGeom>
            <a:noFill/>
            <a:ln w="38100" cap="flat" cmpd="sng">
              <a:solidFill>
                <a:srgbClr val="3399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0967" name="直接连接符 514057"/>
            <p:cNvSpPr/>
            <p:nvPr/>
          </p:nvSpPr>
          <p:spPr>
            <a:xfrm>
              <a:off x="158" y="1570"/>
              <a:ext cx="1271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0968" name="直接连接符 514058"/>
            <p:cNvSpPr/>
            <p:nvPr/>
          </p:nvSpPr>
          <p:spPr>
            <a:xfrm>
              <a:off x="1745" y="1570"/>
              <a:ext cx="1271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0969" name="直接连接符 514061"/>
            <p:cNvSpPr/>
            <p:nvPr/>
          </p:nvSpPr>
          <p:spPr>
            <a:xfrm>
              <a:off x="1519" y="2341"/>
              <a:ext cx="1271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0970" name="文本框 514062"/>
            <p:cNvSpPr txBox="1"/>
            <p:nvPr/>
          </p:nvSpPr>
          <p:spPr>
            <a:xfrm>
              <a:off x="0" y="1339"/>
              <a:ext cx="49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dirty="0">
                  <a:latin typeface="Verdana" panose="020B0604030504040204" pitchFamily="34" charset="0"/>
                </a:rPr>
                <a:t>支撑</a:t>
              </a:r>
              <a:endParaRPr lang="zh-CN" altLang="en-US" dirty="0">
                <a:latin typeface="Verdana" panose="020B0604030504040204" pitchFamily="34" charset="0"/>
              </a:endParaRPr>
            </a:p>
          </p:txBody>
        </p:sp>
        <p:sp>
          <p:nvSpPr>
            <p:cNvPr id="40971" name="文本框 514063"/>
            <p:cNvSpPr txBox="1"/>
            <p:nvPr/>
          </p:nvSpPr>
          <p:spPr>
            <a:xfrm>
              <a:off x="432" y="1570"/>
              <a:ext cx="225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>
                  <a:latin typeface="Verdana" panose="020B0604030504040204" pitchFamily="34" charset="0"/>
                </a:rPr>
                <a:t>A</a:t>
              </a:r>
              <a:endParaRPr lang="en-US" altLang="zh-CN">
                <a:latin typeface="Verdana" panose="020B0604030504040204" pitchFamily="34" charset="0"/>
              </a:endParaRPr>
            </a:p>
          </p:txBody>
        </p:sp>
        <p:sp>
          <p:nvSpPr>
            <p:cNvPr id="40972" name="文本框 514064"/>
            <p:cNvSpPr txBox="1"/>
            <p:nvPr/>
          </p:nvSpPr>
          <p:spPr>
            <a:xfrm>
              <a:off x="1519" y="2337"/>
              <a:ext cx="27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>
                  <a:latin typeface="Verdana" panose="020B0604030504040204" pitchFamily="34" charset="0"/>
                </a:rPr>
                <a:t>C</a:t>
              </a:r>
              <a:endParaRPr lang="en-US" altLang="zh-CN">
                <a:latin typeface="Verdana" panose="020B0604030504040204" pitchFamily="34" charset="0"/>
              </a:endParaRPr>
            </a:p>
          </p:txBody>
        </p:sp>
        <p:sp>
          <p:nvSpPr>
            <p:cNvPr id="40973" name="文本框 514065"/>
            <p:cNvSpPr txBox="1"/>
            <p:nvPr/>
          </p:nvSpPr>
          <p:spPr>
            <a:xfrm>
              <a:off x="2562" y="1339"/>
              <a:ext cx="49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dirty="0">
                  <a:latin typeface="Verdana" panose="020B0604030504040204" pitchFamily="34" charset="0"/>
                </a:rPr>
                <a:t>阻力</a:t>
              </a:r>
              <a:endParaRPr lang="zh-CN" altLang="en-US" dirty="0">
                <a:latin typeface="Verdana" panose="020B0604030504040204" pitchFamily="34" charset="0"/>
              </a:endParaRPr>
            </a:p>
          </p:txBody>
        </p:sp>
        <p:sp>
          <p:nvSpPr>
            <p:cNvPr id="40974" name="文本框 514066"/>
            <p:cNvSpPr txBox="1"/>
            <p:nvPr/>
          </p:nvSpPr>
          <p:spPr>
            <a:xfrm>
              <a:off x="2064" y="2341"/>
              <a:ext cx="49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dirty="0">
                  <a:latin typeface="Verdana" panose="020B0604030504040204" pitchFamily="34" charset="0"/>
                </a:rPr>
                <a:t>支撑</a:t>
              </a:r>
              <a:endParaRPr lang="zh-CN" altLang="en-US" dirty="0">
                <a:latin typeface="Verdana" panose="020B0604030504040204" pitchFamily="34" charset="0"/>
              </a:endParaRPr>
            </a:p>
          </p:txBody>
        </p:sp>
        <p:sp>
          <p:nvSpPr>
            <p:cNvPr id="40975" name="文本框 514067"/>
            <p:cNvSpPr txBox="1"/>
            <p:nvPr/>
          </p:nvSpPr>
          <p:spPr>
            <a:xfrm>
              <a:off x="1883" y="1344"/>
              <a:ext cx="49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>
                  <a:latin typeface="Verdana" panose="020B0604030504040204" pitchFamily="34" charset="0"/>
                </a:rPr>
                <a:t>B</a:t>
              </a:r>
              <a:endParaRPr lang="en-US" altLang="zh-CN">
                <a:latin typeface="Verdana" panose="020B0604030504040204" pitchFamily="34" charset="0"/>
              </a:endParaRPr>
            </a:p>
          </p:txBody>
        </p:sp>
      </p:grpSp>
      <p:grpSp>
        <p:nvGrpSpPr>
          <p:cNvPr id="40976" name="组合 514083"/>
          <p:cNvGrpSpPr/>
          <p:nvPr/>
        </p:nvGrpSpPr>
        <p:grpSpPr>
          <a:xfrm>
            <a:off x="3778250" y="3494088"/>
            <a:ext cx="5257800" cy="2743200"/>
            <a:chOff x="2380" y="2201"/>
            <a:chExt cx="3312" cy="1728"/>
          </a:xfrm>
        </p:grpSpPr>
        <p:sp>
          <p:nvSpPr>
            <p:cNvPr id="40977" name="文本框 514068"/>
            <p:cNvSpPr txBox="1"/>
            <p:nvPr/>
          </p:nvSpPr>
          <p:spPr>
            <a:xfrm>
              <a:off x="5194" y="3149"/>
              <a:ext cx="49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dirty="0">
                  <a:latin typeface="Verdana" panose="020B0604030504040204" pitchFamily="34" charset="0"/>
                </a:rPr>
                <a:t>支撑</a:t>
              </a:r>
              <a:endParaRPr lang="zh-CN" altLang="en-US" dirty="0">
                <a:latin typeface="Verdana" panose="020B0604030504040204" pitchFamily="34" charset="0"/>
              </a:endParaRPr>
            </a:p>
          </p:txBody>
        </p:sp>
        <p:grpSp>
          <p:nvGrpSpPr>
            <p:cNvPr id="40978" name="组合 514082"/>
            <p:cNvGrpSpPr/>
            <p:nvPr/>
          </p:nvGrpSpPr>
          <p:grpSpPr>
            <a:xfrm>
              <a:off x="2380" y="2201"/>
              <a:ext cx="3267" cy="1728"/>
              <a:chOff x="2290" y="2201"/>
              <a:chExt cx="3267" cy="1728"/>
            </a:xfrm>
          </p:grpSpPr>
          <p:sp>
            <p:nvSpPr>
              <p:cNvPr id="40979" name="直接连接符 514059"/>
              <p:cNvSpPr/>
              <p:nvPr/>
            </p:nvSpPr>
            <p:spPr>
              <a:xfrm>
                <a:off x="2290" y="3380"/>
                <a:ext cx="1271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40980" name="直接连接符 514060"/>
              <p:cNvSpPr/>
              <p:nvPr/>
            </p:nvSpPr>
            <p:spPr>
              <a:xfrm>
                <a:off x="3697" y="3380"/>
                <a:ext cx="318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40981" name="文本框 514069"/>
              <p:cNvSpPr txBox="1"/>
              <p:nvPr/>
            </p:nvSpPr>
            <p:spPr>
              <a:xfrm>
                <a:off x="4559" y="3376"/>
                <a:ext cx="498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>
                    <a:latin typeface="Verdana" panose="020B0604030504040204" pitchFamily="34" charset="0"/>
                  </a:rPr>
                  <a:t>D</a:t>
                </a:r>
                <a:endParaRPr lang="en-US" altLang="zh-CN">
                  <a:latin typeface="Verdana" panose="020B0604030504040204" pitchFamily="34" charset="0"/>
                </a:endParaRPr>
              </a:p>
            </p:txBody>
          </p:sp>
          <p:sp>
            <p:nvSpPr>
              <p:cNvPr id="40982" name="任意多边形 514072"/>
              <p:cNvSpPr/>
              <p:nvPr/>
            </p:nvSpPr>
            <p:spPr>
              <a:xfrm>
                <a:off x="2745" y="2201"/>
                <a:ext cx="2812" cy="1633"/>
              </a:xfrm>
              <a:custGeom>
                <a:avLst/>
                <a:gdLst/>
                <a:ahLst/>
                <a:cxnLst/>
                <a:pathLst>
                  <a:path w="2812" h="1633">
                    <a:moveTo>
                      <a:pt x="0" y="1633"/>
                    </a:moveTo>
                    <a:lnTo>
                      <a:pt x="363" y="1180"/>
                    </a:lnTo>
                    <a:lnTo>
                      <a:pt x="590" y="1497"/>
                    </a:lnTo>
                    <a:lnTo>
                      <a:pt x="907" y="998"/>
                    </a:lnTo>
                    <a:lnTo>
                      <a:pt x="1043" y="1180"/>
                    </a:lnTo>
                    <a:lnTo>
                      <a:pt x="1451" y="409"/>
                    </a:lnTo>
                    <a:lnTo>
                      <a:pt x="1905" y="1180"/>
                    </a:lnTo>
                    <a:lnTo>
                      <a:pt x="2359" y="409"/>
                    </a:lnTo>
                    <a:lnTo>
                      <a:pt x="2449" y="590"/>
                    </a:lnTo>
                    <a:lnTo>
                      <a:pt x="2812" y="0"/>
                    </a:ln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40983" name="直接连接符 514073"/>
              <p:cNvSpPr/>
              <p:nvPr/>
            </p:nvSpPr>
            <p:spPr>
              <a:xfrm>
                <a:off x="4559" y="3380"/>
                <a:ext cx="907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40984" name="文本框 514074"/>
              <p:cNvSpPr txBox="1"/>
              <p:nvPr/>
            </p:nvSpPr>
            <p:spPr>
              <a:xfrm>
                <a:off x="4060" y="2378"/>
                <a:ext cx="498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>
                    <a:latin typeface="Verdana" panose="020B0604030504040204" pitchFamily="34" charset="0"/>
                  </a:rPr>
                  <a:t>C</a:t>
                </a:r>
                <a:endParaRPr lang="en-US" altLang="zh-CN">
                  <a:latin typeface="Verdana" panose="020B0604030504040204" pitchFamily="34" charset="0"/>
                </a:endParaRPr>
              </a:p>
            </p:txBody>
          </p:sp>
          <p:sp>
            <p:nvSpPr>
              <p:cNvPr id="40985" name="文本框 514075"/>
              <p:cNvSpPr txBox="1"/>
              <p:nvPr/>
            </p:nvSpPr>
            <p:spPr>
              <a:xfrm>
                <a:off x="3697" y="3339"/>
                <a:ext cx="409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dirty="0">
                    <a:latin typeface="Verdana" panose="020B0604030504040204" pitchFamily="34" charset="0"/>
                  </a:rPr>
                  <a:t>支撑</a:t>
                </a:r>
                <a:endParaRPr lang="zh-CN" altLang="en-US" dirty="0">
                  <a:latin typeface="Verdana" panose="020B0604030504040204" pitchFamily="34" charset="0"/>
                </a:endParaRPr>
              </a:p>
            </p:txBody>
          </p:sp>
          <p:sp>
            <p:nvSpPr>
              <p:cNvPr id="40986" name="文本框 514076"/>
              <p:cNvSpPr txBox="1"/>
              <p:nvPr/>
            </p:nvSpPr>
            <p:spPr>
              <a:xfrm>
                <a:off x="2291" y="3154"/>
                <a:ext cx="498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zh-CN" altLang="en-US" dirty="0">
                    <a:latin typeface="Verdana" panose="020B0604030504040204" pitchFamily="34" charset="0"/>
                  </a:rPr>
                  <a:t>阻力</a:t>
                </a:r>
                <a:endParaRPr lang="zh-CN" altLang="en-US" dirty="0">
                  <a:latin typeface="Verdana" panose="020B0604030504040204" pitchFamily="34" charset="0"/>
                </a:endParaRPr>
              </a:p>
            </p:txBody>
          </p:sp>
          <p:sp>
            <p:nvSpPr>
              <p:cNvPr id="40987" name="直接连接符 514077"/>
              <p:cNvSpPr/>
              <p:nvPr/>
            </p:nvSpPr>
            <p:spPr>
              <a:xfrm>
                <a:off x="4015" y="2609"/>
                <a:ext cx="1270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40988" name="文本框 514078"/>
              <p:cNvSpPr txBox="1"/>
              <p:nvPr/>
            </p:nvSpPr>
            <p:spPr>
              <a:xfrm>
                <a:off x="3245" y="3698"/>
                <a:ext cx="498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>
                    <a:latin typeface="Verdana" panose="020B0604030504040204" pitchFamily="34" charset="0"/>
                  </a:rPr>
                  <a:t>B</a:t>
                </a:r>
                <a:endParaRPr lang="en-US" altLang="zh-CN">
                  <a:latin typeface="Verdana" panose="020B0604030504040204" pitchFamily="34" charset="0"/>
                </a:endParaRPr>
              </a:p>
            </p:txBody>
          </p:sp>
          <p:sp>
            <p:nvSpPr>
              <p:cNvPr id="40989" name="文本框 514079"/>
              <p:cNvSpPr txBox="1"/>
              <p:nvPr/>
            </p:nvSpPr>
            <p:spPr>
              <a:xfrm>
                <a:off x="2972" y="3149"/>
                <a:ext cx="225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>
                    <a:latin typeface="Verdana" panose="020B0604030504040204" pitchFamily="34" charset="0"/>
                  </a:rPr>
                  <a:t>A</a:t>
                </a:r>
                <a:endParaRPr lang="en-US" altLang="zh-CN">
                  <a:latin typeface="Verdana" panose="020B0604030504040204" pitchFamily="34" charset="0"/>
                </a:endParaRPr>
              </a:p>
            </p:txBody>
          </p:sp>
        </p:grpSp>
      </p:grpSp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文本占位符 465922"/>
          <p:cNvSpPr>
            <a:spLocks noGrp="1"/>
          </p:cNvSpPr>
          <p:nvPr>
            <p:ph idx="1"/>
          </p:nvPr>
        </p:nvSpPr>
        <p:spPr>
          <a:xfrm>
            <a:off x="827088" y="260350"/>
            <a:ext cx="8064500" cy="6264275"/>
          </a:xfrm>
          <a:ln/>
        </p:spPr>
        <p:txBody>
          <a:bodyPr anchor="t"/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>
                <a:latin typeface="宋体" panose="02010600030101010101" pitchFamily="2" charset="-122"/>
              </a:rPr>
              <a:t>5</a:t>
            </a:r>
            <a:r>
              <a:rPr lang="zh-CN" altLang="en-US" sz="2100" b="1" dirty="0">
                <a:latin typeface="宋体" panose="02010600030101010101" pitchFamily="2" charset="-122"/>
              </a:rPr>
              <a:t>、上影阳线</a:t>
            </a:r>
            <a:endParaRPr lang="zh-CN" altLang="en-US" sz="2100" b="1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endParaRPr lang="zh-CN" altLang="en-US" sz="17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2100" dirty="0">
                <a:latin typeface="宋体" panose="02010600030101010101" pitchFamily="2" charset="-122"/>
              </a:rPr>
              <a:t>       </a:t>
            </a:r>
            <a:r>
              <a:rPr lang="zh-CN" altLang="en-US" sz="1900" dirty="0">
                <a:latin typeface="宋体" panose="02010600030101010101" pitchFamily="2" charset="-122"/>
              </a:rPr>
              <a:t>这是上升抵抗型，表示多方在上攻途中遇到了阻力。此形态常出现在上涨的途中，上涨的末期或汇价从底部启动遇到了密集成交区，上影线和实体的比例可以反映多方遇阻的程度，上影线越长，表示压力越大，实体的长度越长，表示多方的力量越强。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endParaRPr lang="zh-CN" altLang="en-US" sz="19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>
                <a:latin typeface="宋体" panose="02010600030101010101" pitchFamily="2" charset="-122"/>
              </a:rPr>
              <a:t>6</a:t>
            </a:r>
            <a:r>
              <a:rPr lang="zh-CN" altLang="en-US" sz="2100" b="1" dirty="0">
                <a:latin typeface="宋体" panose="02010600030101010101" pitchFamily="2" charset="-122"/>
              </a:rPr>
              <a:t>、上影阴线  </a:t>
            </a:r>
            <a:endParaRPr lang="zh-CN" altLang="en-US" sz="2100" b="1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2100" b="1" dirty="0">
                <a:latin typeface="宋体" panose="02010600030101010101" pitchFamily="2" charset="-122"/>
              </a:rPr>
              <a:t>  </a:t>
            </a:r>
            <a:endParaRPr lang="zh-CN" altLang="en-US" sz="21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2100" dirty="0">
                <a:latin typeface="宋体" panose="02010600030101010101" pitchFamily="2" charset="-122"/>
              </a:rPr>
              <a:t>       </a:t>
            </a:r>
            <a:r>
              <a:rPr lang="zh-CN" altLang="en-US" sz="1900" dirty="0">
                <a:latin typeface="宋体" panose="02010600030101010101" pitchFamily="2" charset="-122"/>
              </a:rPr>
              <a:t>这是上升抵抗型，表示多方在上攻途中遇到了阻力。此形态常出现在上涨途中，上涨末期或汇价遇到密集成交区，上影线和实体的比例反映多方遇阻的程度。上影线越长，表示压力越大。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endParaRPr lang="zh-CN" altLang="en-US" sz="1900" b="1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>
                <a:latin typeface="宋体" panose="02010600030101010101" pitchFamily="2" charset="-122"/>
              </a:rPr>
              <a:t>7</a:t>
            </a:r>
            <a:r>
              <a:rPr lang="zh-CN" altLang="en-US" sz="2100" b="1" dirty="0">
                <a:latin typeface="宋体" panose="02010600030101010101" pitchFamily="2" charset="-122"/>
              </a:rPr>
              <a:t>、下影阳线 </a:t>
            </a:r>
            <a:r>
              <a:rPr lang="zh-CN" altLang="en-US" sz="2100" dirty="0">
                <a:latin typeface="宋体" panose="02010600030101010101" pitchFamily="2" charset="-122"/>
              </a:rPr>
              <a:t> </a:t>
            </a:r>
            <a:endParaRPr lang="zh-CN" altLang="en-US" sz="21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2100" dirty="0">
                <a:latin typeface="宋体" panose="02010600030101010101" pitchFamily="2" charset="-122"/>
              </a:rPr>
              <a:t> </a:t>
            </a:r>
            <a:endParaRPr lang="zh-CN" altLang="en-US" sz="21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2100" dirty="0">
                <a:latin typeface="宋体" panose="02010600030101010101" pitchFamily="2" charset="-122"/>
              </a:rPr>
              <a:t>       </a:t>
            </a:r>
            <a:r>
              <a:rPr lang="zh-CN" altLang="en-US" sz="1900" dirty="0">
                <a:latin typeface="宋体" panose="02010600030101010101" pitchFamily="2" charset="-122"/>
              </a:rPr>
              <a:t>这是先跌后涨型（也称下跌抵抗型），反映汇价在低位获得买方的支撑，卖方受挫。预示后势有上涨的可能（如果实体过长则另当别论）。</a:t>
            </a:r>
            <a:endParaRPr lang="zh-CN" altLang="en-US" sz="19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endParaRPr lang="zh-CN" altLang="en-US" sz="19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>
                <a:latin typeface="宋体" panose="02010600030101010101" pitchFamily="2" charset="-122"/>
              </a:rPr>
              <a:t>8</a:t>
            </a:r>
            <a:r>
              <a:rPr lang="zh-CN" altLang="en-US" sz="2100" dirty="0">
                <a:latin typeface="宋体" panose="02010600030101010101" pitchFamily="2" charset="-122"/>
              </a:rPr>
              <a:t>、</a:t>
            </a:r>
            <a:r>
              <a:rPr lang="zh-CN" altLang="en-US" sz="2100" b="1" dirty="0">
                <a:latin typeface="宋体" panose="02010600030101010101" pitchFamily="2" charset="-122"/>
              </a:rPr>
              <a:t>下影阴线  </a:t>
            </a:r>
            <a:endParaRPr lang="zh-CN" altLang="en-US" sz="2100" b="1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2100" b="1" dirty="0">
                <a:latin typeface="宋体" panose="02010600030101010101" pitchFamily="2" charset="-122"/>
              </a:rPr>
              <a:t>    </a:t>
            </a:r>
            <a:endParaRPr lang="zh-CN" altLang="en-US" sz="2100" dirty="0">
              <a:latin typeface="宋体" panose="02010600030101010101" pitchFamily="2" charset="-122"/>
            </a:endParaRP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>
                <a:latin typeface="宋体" panose="02010600030101010101" pitchFamily="2" charset="-122"/>
              </a:rPr>
              <a:t>         这也是下跌抵抗型或换跌后涨型，表示空方力量强大，但在下跌途中上定程度上受到买方的抵抗，常出现在下跌途中。下影线越长，买方力量越大。</a:t>
            </a:r>
            <a:endParaRPr lang="zh-CN" altLang="en-US" sz="2100" dirty="0">
              <a:latin typeface="宋体" panose="02010600030101010101" pitchFamily="2" charset="-122"/>
            </a:endParaRPr>
          </a:p>
        </p:txBody>
      </p:sp>
      <p:sp>
        <p:nvSpPr>
          <p:cNvPr id="9218" name="矩形 465923"/>
          <p:cNvSpPr/>
          <p:nvPr/>
        </p:nvSpPr>
        <p:spPr>
          <a:xfrm>
            <a:off x="684213" y="1341438"/>
            <a:ext cx="287337" cy="503237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219" name="矩形 465924"/>
          <p:cNvSpPr/>
          <p:nvPr/>
        </p:nvSpPr>
        <p:spPr>
          <a:xfrm>
            <a:off x="684213" y="2997200"/>
            <a:ext cx="287337" cy="503238"/>
          </a:xfrm>
          <a:prstGeom prst="rect">
            <a:avLst/>
          </a:prstGeom>
          <a:solidFill>
            <a:srgbClr val="008000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220" name="直接连接符 465925"/>
          <p:cNvSpPr/>
          <p:nvPr/>
        </p:nvSpPr>
        <p:spPr>
          <a:xfrm flipV="1">
            <a:off x="827088" y="981075"/>
            <a:ext cx="0" cy="360363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直接连接符 465926"/>
          <p:cNvSpPr/>
          <p:nvPr/>
        </p:nvSpPr>
        <p:spPr>
          <a:xfrm flipV="1">
            <a:off x="827088" y="2492375"/>
            <a:ext cx="0" cy="504825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2" name="矩形 465927"/>
          <p:cNvSpPr/>
          <p:nvPr/>
        </p:nvSpPr>
        <p:spPr>
          <a:xfrm>
            <a:off x="611188" y="4149725"/>
            <a:ext cx="287337" cy="503238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223" name="矩形 465928"/>
          <p:cNvSpPr/>
          <p:nvPr/>
        </p:nvSpPr>
        <p:spPr>
          <a:xfrm>
            <a:off x="611188" y="5662613"/>
            <a:ext cx="287337" cy="503237"/>
          </a:xfrm>
          <a:prstGeom prst="rect">
            <a:avLst/>
          </a:prstGeom>
          <a:solidFill>
            <a:srgbClr val="008000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224" name="直接连接符 465929"/>
          <p:cNvSpPr/>
          <p:nvPr/>
        </p:nvSpPr>
        <p:spPr>
          <a:xfrm>
            <a:off x="755650" y="4652963"/>
            <a:ext cx="0" cy="504825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5" name="直接连接符 465930"/>
          <p:cNvSpPr/>
          <p:nvPr/>
        </p:nvSpPr>
        <p:spPr>
          <a:xfrm>
            <a:off x="755650" y="6165850"/>
            <a:ext cx="0" cy="539750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6" name="矩形 465931"/>
          <p:cNvSpPr/>
          <p:nvPr/>
        </p:nvSpPr>
        <p:spPr>
          <a:xfrm>
            <a:off x="1116013" y="1341438"/>
            <a:ext cx="287337" cy="57467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227" name="直接连接符 465932"/>
          <p:cNvSpPr/>
          <p:nvPr/>
        </p:nvSpPr>
        <p:spPr>
          <a:xfrm flipV="1">
            <a:off x="1258888" y="692150"/>
            <a:ext cx="0" cy="649288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8" name="矩形 465933"/>
          <p:cNvSpPr/>
          <p:nvPr/>
        </p:nvSpPr>
        <p:spPr>
          <a:xfrm>
            <a:off x="250825" y="1198563"/>
            <a:ext cx="287338" cy="719137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229" name="直接连接符 465934"/>
          <p:cNvSpPr/>
          <p:nvPr/>
        </p:nvSpPr>
        <p:spPr>
          <a:xfrm flipV="1">
            <a:off x="393700" y="765175"/>
            <a:ext cx="1588" cy="433388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30" name="矩形 465935"/>
          <p:cNvSpPr/>
          <p:nvPr/>
        </p:nvSpPr>
        <p:spPr>
          <a:xfrm>
            <a:off x="1116013" y="3286125"/>
            <a:ext cx="287337" cy="358775"/>
          </a:xfrm>
          <a:prstGeom prst="rect">
            <a:avLst/>
          </a:prstGeom>
          <a:solidFill>
            <a:srgbClr val="008000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231" name="直接连接符 465936"/>
          <p:cNvSpPr/>
          <p:nvPr/>
        </p:nvSpPr>
        <p:spPr>
          <a:xfrm flipV="1">
            <a:off x="1258888" y="2492375"/>
            <a:ext cx="0" cy="792163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32" name="矩形 465937"/>
          <p:cNvSpPr/>
          <p:nvPr/>
        </p:nvSpPr>
        <p:spPr>
          <a:xfrm>
            <a:off x="250825" y="2925763"/>
            <a:ext cx="287338" cy="790575"/>
          </a:xfrm>
          <a:prstGeom prst="rect">
            <a:avLst/>
          </a:prstGeom>
          <a:solidFill>
            <a:srgbClr val="008000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233" name="直接连接符 465938"/>
          <p:cNvSpPr/>
          <p:nvPr/>
        </p:nvSpPr>
        <p:spPr>
          <a:xfrm flipV="1">
            <a:off x="395288" y="2420938"/>
            <a:ext cx="0" cy="503237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ransition spd="med">
    <p:pull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文本占位符 466946"/>
          <p:cNvSpPr>
            <a:spLocks noGrp="1"/>
          </p:cNvSpPr>
          <p:nvPr>
            <p:ph idx="1"/>
          </p:nvPr>
        </p:nvSpPr>
        <p:spPr>
          <a:xfrm>
            <a:off x="827088" y="333375"/>
            <a:ext cx="8137525" cy="6192838"/>
          </a:xfrm>
          <a:ln/>
        </p:spPr>
        <p:txBody>
          <a:bodyPr anchor="t"/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/>
              <a:t>9</a:t>
            </a:r>
            <a:r>
              <a:rPr lang="zh-CN" altLang="en-US" sz="2100" b="1" dirty="0"/>
              <a:t>、带上下影线的阳线</a:t>
            </a:r>
            <a:r>
              <a:rPr lang="zh-CN" altLang="en-US" sz="1900" b="1" dirty="0"/>
              <a:t>   </a:t>
            </a:r>
            <a:endParaRPr lang="zh-CN" altLang="en-US" sz="1900" b="1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b="1" dirty="0"/>
              <a:t>  </a:t>
            </a:r>
            <a:r>
              <a:rPr lang="zh-CN" altLang="en-US" sz="1900" dirty="0"/>
              <a:t>  </a:t>
            </a:r>
            <a:endParaRPr lang="zh-CN" altLang="en-US" sz="1900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/>
              <a:t>            表示下有支撑，上有压力。总体买方占优。常出现在市场的底部，上升途中。上影线越长，说明上方压力大；下影线越长，说明下方支撑强；实体越长，说明多方实力强。</a:t>
            </a:r>
            <a:endParaRPr lang="zh-CN" altLang="en-US" sz="1900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/>
              <a:t>                             </a:t>
            </a:r>
            <a:endParaRPr lang="zh-CN" altLang="en-US" sz="1900" b="1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/>
              <a:t>10</a:t>
            </a:r>
            <a:r>
              <a:rPr lang="zh-CN" altLang="en-US" sz="2100" b="1" dirty="0"/>
              <a:t>、带上下影线的阴线</a:t>
            </a:r>
            <a:r>
              <a:rPr lang="zh-CN" altLang="en-US" sz="1900" b="1" dirty="0"/>
              <a:t>  </a:t>
            </a:r>
            <a:endParaRPr lang="zh-CN" altLang="en-US" sz="1900" b="1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b="1" dirty="0"/>
              <a:t> </a:t>
            </a:r>
            <a:endParaRPr lang="zh-CN" altLang="en-US" sz="1900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/>
              <a:t>            表示下有支撑，上有压力，总体卖方占优。常出现在市场的底部，上升途中。上影线长，说明上方压力大；下影线长，说明下方支撑强；实体越长，说明空方实力强。</a:t>
            </a:r>
            <a:endParaRPr lang="zh-CN" altLang="en-US" sz="1900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endParaRPr lang="zh-CN" altLang="en-US" sz="1900" b="1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endParaRPr lang="en-US" altLang="zh-CN" sz="2100" b="1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/>
              <a:t>11</a:t>
            </a:r>
            <a:r>
              <a:rPr lang="zh-CN" altLang="en-US" sz="2100" b="1" dirty="0"/>
              <a:t>、十字星图形</a:t>
            </a:r>
            <a:r>
              <a:rPr lang="zh-CN" altLang="en-US" sz="1900" b="1" dirty="0"/>
              <a:t>     </a:t>
            </a:r>
            <a:endParaRPr lang="zh-CN" altLang="en-US" sz="1900" b="1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b="1" dirty="0"/>
              <a:t>              </a:t>
            </a:r>
            <a:endParaRPr lang="zh-CN" altLang="en-US" sz="1900" b="1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/>
              <a:t>             表示开盘价和收盘价相同，多空力量暂时处于平衡。</a:t>
            </a:r>
            <a:endParaRPr lang="zh-CN" altLang="en-US" sz="1900" b="1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endParaRPr lang="en-US" altLang="zh-CN" sz="2100" b="1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endParaRPr lang="en-US" altLang="zh-CN" sz="2100" b="1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endParaRPr lang="en-US" altLang="zh-CN" sz="2100" b="1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zh-CN" sz="2100" b="1"/>
              <a:t>12</a:t>
            </a:r>
            <a:r>
              <a:rPr lang="zh-CN" altLang="en-US" sz="2100" b="1" dirty="0"/>
              <a:t>、</a:t>
            </a:r>
            <a:r>
              <a:rPr lang="en-US" altLang="zh-CN" sz="2100" b="1"/>
              <a:t>T</a:t>
            </a:r>
            <a:r>
              <a:rPr lang="zh-CN" altLang="en-US" sz="2100" b="1" dirty="0"/>
              <a:t>字形</a:t>
            </a:r>
            <a:r>
              <a:rPr lang="zh-CN" altLang="en-US" sz="1900" b="1" dirty="0"/>
              <a:t>    </a:t>
            </a:r>
            <a:endParaRPr lang="zh-CN" altLang="en-US" sz="1900" b="1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b="1" dirty="0"/>
              <a:t>              </a:t>
            </a:r>
            <a:endParaRPr lang="zh-CN" altLang="en-US" sz="1900" b="1" dirty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900" dirty="0"/>
              <a:t>             也属于十字星的变形形态，表示开盘价和收盘价相同，下影线表示下方有一定的支撑，预示着后势将向上反转。</a:t>
            </a:r>
            <a:endParaRPr lang="zh-CN" altLang="en-US" sz="1900" dirty="0"/>
          </a:p>
        </p:txBody>
      </p:sp>
      <p:sp>
        <p:nvSpPr>
          <p:cNvPr id="10242" name="矩形 466947"/>
          <p:cNvSpPr/>
          <p:nvPr/>
        </p:nvSpPr>
        <p:spPr>
          <a:xfrm>
            <a:off x="539750" y="1052513"/>
            <a:ext cx="287338" cy="503237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43" name="直接连接符 466948"/>
          <p:cNvSpPr/>
          <p:nvPr/>
        </p:nvSpPr>
        <p:spPr>
          <a:xfrm>
            <a:off x="684213" y="1557338"/>
            <a:ext cx="0" cy="358775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44" name="直接连接符 466949"/>
          <p:cNvSpPr/>
          <p:nvPr/>
        </p:nvSpPr>
        <p:spPr>
          <a:xfrm>
            <a:off x="684213" y="693738"/>
            <a:ext cx="0" cy="358775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45" name="矩形 466950"/>
          <p:cNvSpPr/>
          <p:nvPr/>
        </p:nvSpPr>
        <p:spPr>
          <a:xfrm>
            <a:off x="539750" y="2565400"/>
            <a:ext cx="287338" cy="503238"/>
          </a:xfrm>
          <a:prstGeom prst="rect">
            <a:avLst/>
          </a:prstGeom>
          <a:solidFill>
            <a:srgbClr val="008000"/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46" name="直接连接符 466951"/>
          <p:cNvSpPr/>
          <p:nvPr/>
        </p:nvSpPr>
        <p:spPr>
          <a:xfrm>
            <a:off x="684213" y="3070225"/>
            <a:ext cx="0" cy="358775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47" name="直接连接符 466952"/>
          <p:cNvSpPr/>
          <p:nvPr/>
        </p:nvSpPr>
        <p:spPr>
          <a:xfrm>
            <a:off x="684213" y="2206625"/>
            <a:ext cx="0" cy="358775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48" name="直接连接符 466953"/>
          <p:cNvSpPr/>
          <p:nvPr/>
        </p:nvSpPr>
        <p:spPr>
          <a:xfrm>
            <a:off x="179388" y="4508500"/>
            <a:ext cx="288925" cy="0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49" name="直接连接符 466954"/>
          <p:cNvSpPr/>
          <p:nvPr/>
        </p:nvSpPr>
        <p:spPr>
          <a:xfrm>
            <a:off x="323850" y="4292600"/>
            <a:ext cx="0" cy="431800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50" name="直接连接符 466955"/>
          <p:cNvSpPr/>
          <p:nvPr/>
        </p:nvSpPr>
        <p:spPr>
          <a:xfrm flipV="1">
            <a:off x="971550" y="4506913"/>
            <a:ext cx="287338" cy="1587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51" name="直接连接符 466956"/>
          <p:cNvSpPr/>
          <p:nvPr/>
        </p:nvSpPr>
        <p:spPr>
          <a:xfrm>
            <a:off x="1114425" y="4294188"/>
            <a:ext cx="0" cy="863600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52" name="直接连接符 466957"/>
          <p:cNvSpPr/>
          <p:nvPr/>
        </p:nvSpPr>
        <p:spPr>
          <a:xfrm>
            <a:off x="539750" y="4508500"/>
            <a:ext cx="288925" cy="0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53" name="直接连接符 466958"/>
          <p:cNvSpPr/>
          <p:nvPr/>
        </p:nvSpPr>
        <p:spPr>
          <a:xfrm>
            <a:off x="684213" y="3933825"/>
            <a:ext cx="0" cy="719138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54" name="直接连接符 466959"/>
          <p:cNvSpPr/>
          <p:nvPr/>
        </p:nvSpPr>
        <p:spPr>
          <a:xfrm>
            <a:off x="539750" y="5876925"/>
            <a:ext cx="431800" cy="0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55" name="直接连接符 466960"/>
          <p:cNvSpPr/>
          <p:nvPr/>
        </p:nvSpPr>
        <p:spPr>
          <a:xfrm>
            <a:off x="755650" y="5878513"/>
            <a:ext cx="0" cy="719137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文本占位符 489473"/>
          <p:cNvSpPr>
            <a:spLocks noGrp="1"/>
          </p:cNvSpPr>
          <p:nvPr>
            <p:ph idx="1"/>
          </p:nvPr>
        </p:nvSpPr>
        <p:spPr>
          <a:xfrm>
            <a:off x="179388" y="188913"/>
            <a:ext cx="8964612" cy="6408737"/>
          </a:xfrm>
          <a:ln/>
        </p:spPr>
        <p:txBody>
          <a:bodyPr anchor="t"/>
          <a:p>
            <a:pPr marL="2687955" indent="-2687955">
              <a:spcBef>
                <a:spcPct val="0"/>
              </a:spcBef>
              <a:buNone/>
            </a:pPr>
            <a:r>
              <a:rPr lang="en-US" altLang="zh-CN" sz="2100" b="1"/>
              <a:t>13</a:t>
            </a:r>
            <a:r>
              <a:rPr lang="zh-CN" altLang="en-US" sz="2100" b="1" dirty="0"/>
              <a:t>、一字形</a:t>
            </a:r>
            <a:r>
              <a:rPr lang="zh-CN" altLang="en-US" b="1" dirty="0"/>
              <a:t>                 </a:t>
            </a:r>
            <a:endParaRPr lang="zh-CN" altLang="en-US" b="1" dirty="0"/>
          </a:p>
          <a:p>
            <a:pPr marL="2687955" indent="-2687955">
              <a:spcBef>
                <a:spcPct val="0"/>
              </a:spcBef>
              <a:buNone/>
            </a:pPr>
            <a:r>
              <a:rPr lang="zh-CN" altLang="en-US" b="1" dirty="0"/>
              <a:t>                       </a:t>
            </a:r>
            <a:r>
              <a:rPr lang="zh-CN" altLang="en-US" sz="2100" dirty="0"/>
              <a:t>此种形态表示开盘价、最高价、最低价、收盘价在同一价位，在此时段内，汇价没有任何变化。分钟图中有可能出现，较长周期</a:t>
            </a:r>
            <a:r>
              <a:rPr lang="en-US" altLang="zh-CN" sz="2100"/>
              <a:t>K</a:t>
            </a:r>
            <a:r>
              <a:rPr lang="zh-CN" altLang="en-US" sz="2100" dirty="0"/>
              <a:t>线图几乎没有出现的可能。</a:t>
            </a:r>
            <a:endParaRPr lang="zh-CN" altLang="en-US" sz="2100" dirty="0"/>
          </a:p>
          <a:p>
            <a:pPr marL="2687955" indent="-2687955">
              <a:buNone/>
            </a:pPr>
            <a:endParaRPr lang="en-US" altLang="zh-CN" sz="2100" b="1"/>
          </a:p>
          <a:p>
            <a:pPr marL="2687955" indent="-2687955">
              <a:buNone/>
            </a:pPr>
            <a:endParaRPr lang="en-US" altLang="zh-CN" b="1"/>
          </a:p>
          <a:p>
            <a:pPr marL="2687955" indent="-2687955">
              <a:buNone/>
            </a:pPr>
            <a:r>
              <a:rPr lang="en-US" altLang="zh-CN" sz="2100" b="1"/>
              <a:t>14</a:t>
            </a:r>
            <a:r>
              <a:rPr lang="zh-CN" altLang="en-US" sz="2100" b="1" dirty="0"/>
              <a:t>、锤头</a:t>
            </a:r>
            <a:endParaRPr lang="zh-CN" altLang="en-US" sz="2100" dirty="0"/>
          </a:p>
          <a:p>
            <a:pPr marL="2687955" indent="-2687955">
              <a:buNone/>
            </a:pPr>
            <a:r>
              <a:rPr lang="zh-CN" altLang="en-US" sz="2100" dirty="0"/>
              <a:t>                             在长期的下跌趋势中，锤头的出现预示着下跌趋势将结束，是较为可靠的底部形态。可以是阳锤头，也可以是阴锤头。上影线几乎没有，下影线是实体的</a:t>
            </a:r>
            <a:r>
              <a:rPr lang="en-US" altLang="zh-CN" sz="2100"/>
              <a:t>2</a:t>
            </a:r>
            <a:r>
              <a:rPr lang="zh-CN" altLang="en-US" sz="2100" dirty="0"/>
              <a:t>倍以上。</a:t>
            </a:r>
            <a:endParaRPr lang="zh-CN" altLang="en-US" sz="2100" dirty="0"/>
          </a:p>
        </p:txBody>
      </p:sp>
      <p:grpSp>
        <p:nvGrpSpPr>
          <p:cNvPr id="11266" name="组合 489474"/>
          <p:cNvGrpSpPr/>
          <p:nvPr/>
        </p:nvGrpSpPr>
        <p:grpSpPr>
          <a:xfrm>
            <a:off x="468313" y="4437063"/>
            <a:ext cx="2303462" cy="1728787"/>
            <a:chOff x="1385" y="1713"/>
            <a:chExt cx="2085" cy="2060"/>
          </a:xfrm>
        </p:grpSpPr>
        <p:grpSp>
          <p:nvGrpSpPr>
            <p:cNvPr id="11267" name="组合 489475"/>
            <p:cNvGrpSpPr/>
            <p:nvPr/>
          </p:nvGrpSpPr>
          <p:grpSpPr>
            <a:xfrm>
              <a:off x="1385" y="1713"/>
              <a:ext cx="147" cy="696"/>
              <a:chOff x="3778" y="9983"/>
              <a:chExt cx="147" cy="696"/>
            </a:xfrm>
          </p:grpSpPr>
          <p:sp>
            <p:nvSpPr>
              <p:cNvPr id="11268" name="矩形 489476"/>
              <p:cNvSpPr/>
              <p:nvPr/>
            </p:nvSpPr>
            <p:spPr>
              <a:xfrm>
                <a:off x="3778" y="10136"/>
                <a:ext cx="147" cy="397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1269" name="直接连接符 489477"/>
              <p:cNvSpPr/>
              <p:nvPr/>
            </p:nvSpPr>
            <p:spPr>
              <a:xfrm>
                <a:off x="3853" y="998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70" name="直接连接符 489478"/>
              <p:cNvSpPr/>
              <p:nvPr/>
            </p:nvSpPr>
            <p:spPr>
              <a:xfrm>
                <a:off x="3853" y="1052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1271" name="组合 489479"/>
            <p:cNvGrpSpPr/>
            <p:nvPr/>
          </p:nvGrpSpPr>
          <p:grpSpPr>
            <a:xfrm>
              <a:off x="1715" y="2220"/>
              <a:ext cx="147" cy="696"/>
              <a:chOff x="3778" y="9983"/>
              <a:chExt cx="147" cy="696"/>
            </a:xfrm>
          </p:grpSpPr>
          <p:sp>
            <p:nvSpPr>
              <p:cNvPr id="11272" name="矩形 489480"/>
              <p:cNvSpPr/>
              <p:nvPr/>
            </p:nvSpPr>
            <p:spPr>
              <a:xfrm>
                <a:off x="3778" y="10136"/>
                <a:ext cx="147" cy="397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1273" name="直接连接符 489481"/>
              <p:cNvSpPr/>
              <p:nvPr/>
            </p:nvSpPr>
            <p:spPr>
              <a:xfrm>
                <a:off x="3853" y="998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74" name="直接连接符 489482"/>
              <p:cNvSpPr/>
              <p:nvPr/>
            </p:nvSpPr>
            <p:spPr>
              <a:xfrm>
                <a:off x="3853" y="1052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1275" name="椭圆 489483"/>
            <p:cNvSpPr/>
            <p:nvPr/>
          </p:nvSpPr>
          <p:spPr>
            <a:xfrm>
              <a:off x="1978" y="2526"/>
              <a:ext cx="425" cy="1247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grpSp>
          <p:nvGrpSpPr>
            <p:cNvPr id="11276" name="组合 489484"/>
            <p:cNvGrpSpPr/>
            <p:nvPr/>
          </p:nvGrpSpPr>
          <p:grpSpPr>
            <a:xfrm>
              <a:off x="2095" y="2819"/>
              <a:ext cx="180" cy="813"/>
              <a:chOff x="5515" y="13846"/>
              <a:chExt cx="180" cy="813"/>
            </a:xfrm>
          </p:grpSpPr>
          <p:sp>
            <p:nvSpPr>
              <p:cNvPr id="11277" name="矩形 489485"/>
              <p:cNvSpPr/>
              <p:nvPr/>
            </p:nvSpPr>
            <p:spPr>
              <a:xfrm>
                <a:off x="5515" y="13846"/>
                <a:ext cx="180" cy="130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1278" name="直接连接符 489486"/>
              <p:cNvSpPr/>
              <p:nvPr/>
            </p:nvSpPr>
            <p:spPr>
              <a:xfrm>
                <a:off x="5606" y="13979"/>
                <a:ext cx="0" cy="68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1279" name="组合 489487"/>
            <p:cNvGrpSpPr/>
            <p:nvPr/>
          </p:nvGrpSpPr>
          <p:grpSpPr>
            <a:xfrm>
              <a:off x="2468" y="2427"/>
              <a:ext cx="147" cy="678"/>
              <a:chOff x="9361" y="10937"/>
              <a:chExt cx="147" cy="678"/>
            </a:xfrm>
          </p:grpSpPr>
          <p:sp>
            <p:nvSpPr>
              <p:cNvPr id="11280" name="矩形 489488"/>
              <p:cNvSpPr/>
              <p:nvPr/>
            </p:nvSpPr>
            <p:spPr>
              <a:xfrm>
                <a:off x="9361" y="11105"/>
                <a:ext cx="147" cy="312"/>
              </a:xfrm>
              <a:prstGeom prst="rect">
                <a:avLst/>
              </a:prstGeom>
              <a:solidFill>
                <a:srgbClr val="FF0000"/>
              </a:solidFill>
              <a:ln w="6350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1281" name="直接连接符 489489"/>
              <p:cNvSpPr/>
              <p:nvPr/>
            </p:nvSpPr>
            <p:spPr>
              <a:xfrm>
                <a:off x="9433" y="10937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82" name="直接连接符 489490"/>
              <p:cNvSpPr/>
              <p:nvPr/>
            </p:nvSpPr>
            <p:spPr>
              <a:xfrm>
                <a:off x="9436" y="11417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1283" name="组合 489491"/>
            <p:cNvGrpSpPr/>
            <p:nvPr/>
          </p:nvGrpSpPr>
          <p:grpSpPr>
            <a:xfrm>
              <a:off x="2735" y="2315"/>
              <a:ext cx="180" cy="616"/>
              <a:chOff x="7699" y="11312"/>
              <a:chExt cx="180" cy="616"/>
            </a:xfrm>
          </p:grpSpPr>
          <p:sp>
            <p:nvSpPr>
              <p:cNvPr id="11284" name="矩形 489492"/>
              <p:cNvSpPr/>
              <p:nvPr/>
            </p:nvSpPr>
            <p:spPr>
              <a:xfrm>
                <a:off x="7699" y="11480"/>
                <a:ext cx="180" cy="156"/>
              </a:xfrm>
              <a:prstGeom prst="rect">
                <a:avLst/>
              </a:prstGeom>
              <a:solidFill>
                <a:srgbClr val="FF0000"/>
              </a:solidFill>
              <a:ln w="6350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1285" name="直接连接符 489493"/>
              <p:cNvSpPr/>
              <p:nvPr/>
            </p:nvSpPr>
            <p:spPr>
              <a:xfrm>
                <a:off x="7789" y="11312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86" name="直接连接符 489494"/>
              <p:cNvSpPr/>
              <p:nvPr/>
            </p:nvSpPr>
            <p:spPr>
              <a:xfrm>
                <a:off x="7792" y="11645"/>
                <a:ext cx="0" cy="28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1287" name="组合 489495"/>
            <p:cNvGrpSpPr/>
            <p:nvPr/>
          </p:nvGrpSpPr>
          <p:grpSpPr>
            <a:xfrm>
              <a:off x="3020" y="1875"/>
              <a:ext cx="153" cy="960"/>
              <a:chOff x="6923" y="9803"/>
              <a:chExt cx="153" cy="960"/>
            </a:xfrm>
          </p:grpSpPr>
          <p:sp>
            <p:nvSpPr>
              <p:cNvPr id="11288" name="矩形 489496"/>
              <p:cNvSpPr/>
              <p:nvPr/>
            </p:nvSpPr>
            <p:spPr>
              <a:xfrm>
                <a:off x="6923" y="9974"/>
                <a:ext cx="153" cy="468"/>
              </a:xfrm>
              <a:prstGeom prst="rect">
                <a:avLst/>
              </a:prstGeom>
              <a:solidFill>
                <a:srgbClr val="FF0000"/>
              </a:solidFill>
              <a:ln w="6350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1289" name="直接连接符 489497"/>
              <p:cNvSpPr/>
              <p:nvPr/>
            </p:nvSpPr>
            <p:spPr>
              <a:xfrm>
                <a:off x="7005" y="10451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90" name="直接连接符 489498"/>
              <p:cNvSpPr/>
              <p:nvPr/>
            </p:nvSpPr>
            <p:spPr>
              <a:xfrm>
                <a:off x="7005" y="9803"/>
                <a:ext cx="0" cy="17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1291" name="组合 489499"/>
            <p:cNvGrpSpPr/>
            <p:nvPr/>
          </p:nvGrpSpPr>
          <p:grpSpPr>
            <a:xfrm>
              <a:off x="3290" y="1731"/>
              <a:ext cx="180" cy="616"/>
              <a:chOff x="7699" y="11312"/>
              <a:chExt cx="180" cy="616"/>
            </a:xfrm>
          </p:grpSpPr>
          <p:sp>
            <p:nvSpPr>
              <p:cNvPr id="11292" name="矩形 489500"/>
              <p:cNvSpPr/>
              <p:nvPr/>
            </p:nvSpPr>
            <p:spPr>
              <a:xfrm>
                <a:off x="7699" y="11480"/>
                <a:ext cx="180" cy="156"/>
              </a:xfrm>
              <a:prstGeom prst="rect">
                <a:avLst/>
              </a:prstGeom>
              <a:solidFill>
                <a:srgbClr val="FF0000"/>
              </a:solidFill>
              <a:ln w="6350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1293" name="直接连接符 489501"/>
              <p:cNvSpPr/>
              <p:nvPr/>
            </p:nvSpPr>
            <p:spPr>
              <a:xfrm>
                <a:off x="7789" y="11312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1294" name="直接连接符 489502"/>
              <p:cNvSpPr/>
              <p:nvPr/>
            </p:nvSpPr>
            <p:spPr>
              <a:xfrm>
                <a:off x="7792" y="11645"/>
                <a:ext cx="0" cy="28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sp>
        <p:nvSpPr>
          <p:cNvPr id="11295" name="直接连接符 489505"/>
          <p:cNvSpPr/>
          <p:nvPr/>
        </p:nvSpPr>
        <p:spPr>
          <a:xfrm>
            <a:off x="900113" y="1557338"/>
            <a:ext cx="719137" cy="0"/>
          </a:xfrm>
          <a:prstGeom prst="line">
            <a:avLst/>
          </a:prstGeom>
          <a:ln w="254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ransition spd="med"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文本占位符 490497"/>
          <p:cNvSpPr>
            <a:spLocks noGrp="1"/>
          </p:cNvSpPr>
          <p:nvPr>
            <p:ph idx="1"/>
          </p:nvPr>
        </p:nvSpPr>
        <p:spPr>
          <a:xfrm>
            <a:off x="468313" y="333375"/>
            <a:ext cx="8064500" cy="5975350"/>
          </a:xfrm>
          <a:ln/>
        </p:spPr>
        <p:txBody>
          <a:bodyPr anchor="t"/>
          <a:p>
            <a:pPr algn="just" fontAlgn="ctr">
              <a:buNone/>
            </a:pPr>
            <a:r>
              <a:rPr lang="en-US" altLang="zh-CN" b="1"/>
              <a:t>15</a:t>
            </a:r>
            <a:r>
              <a:rPr lang="zh-CN" altLang="en-US" b="1" dirty="0"/>
              <a:t>、  吊颈 </a:t>
            </a:r>
            <a:r>
              <a:rPr lang="zh-CN" altLang="en-US" dirty="0"/>
              <a:t>    </a:t>
            </a:r>
            <a:endParaRPr lang="zh-CN" altLang="en-US" dirty="0"/>
          </a:p>
          <a:p>
            <a:pPr algn="just" fontAlgn="ctr">
              <a:buNone/>
            </a:pPr>
            <a:r>
              <a:rPr lang="zh-CN" altLang="en-US" dirty="0"/>
              <a:t>        </a:t>
            </a:r>
            <a:r>
              <a:rPr lang="zh-CN" altLang="en-US" sz="2600" dirty="0"/>
              <a:t>吊颈是出现在涨势中具有较长下影线的实体较小的阴线或阳线。见顶信号的一种。</a:t>
            </a:r>
            <a:endParaRPr lang="zh-CN" altLang="en-US" sz="2600" dirty="0"/>
          </a:p>
        </p:txBody>
      </p:sp>
      <p:grpSp>
        <p:nvGrpSpPr>
          <p:cNvPr id="12290" name="组合 490531"/>
          <p:cNvGrpSpPr/>
          <p:nvPr/>
        </p:nvGrpSpPr>
        <p:grpSpPr>
          <a:xfrm>
            <a:off x="2051050" y="2276475"/>
            <a:ext cx="4681538" cy="3457575"/>
            <a:chOff x="1292" y="1434"/>
            <a:chExt cx="2949" cy="2178"/>
          </a:xfrm>
        </p:grpSpPr>
        <p:sp>
          <p:nvSpPr>
            <p:cNvPr id="12291" name="矩形 490499"/>
            <p:cNvSpPr/>
            <p:nvPr/>
          </p:nvSpPr>
          <p:spPr>
            <a:xfrm>
              <a:off x="1292" y="2439"/>
              <a:ext cx="193" cy="924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2292" name="直接连接符 490500"/>
            <p:cNvSpPr/>
            <p:nvPr/>
          </p:nvSpPr>
          <p:spPr>
            <a:xfrm>
              <a:off x="1394" y="2263"/>
              <a:ext cx="0" cy="17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293" name="直接连接符 490501"/>
            <p:cNvSpPr/>
            <p:nvPr/>
          </p:nvSpPr>
          <p:spPr>
            <a:xfrm>
              <a:off x="1390" y="3365"/>
              <a:ext cx="0" cy="24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294" name="矩形 490502"/>
            <p:cNvSpPr/>
            <p:nvPr/>
          </p:nvSpPr>
          <p:spPr>
            <a:xfrm rot="10800000">
              <a:off x="1646" y="2257"/>
              <a:ext cx="245" cy="141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2295" name="直接连接符 490503"/>
            <p:cNvSpPr/>
            <p:nvPr/>
          </p:nvSpPr>
          <p:spPr>
            <a:xfrm rot="10800000">
              <a:off x="1769" y="1637"/>
              <a:ext cx="0" cy="61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2296" name="直接连接符 490504"/>
            <p:cNvSpPr/>
            <p:nvPr/>
          </p:nvSpPr>
          <p:spPr>
            <a:xfrm>
              <a:off x="1770" y="2412"/>
              <a:ext cx="0" cy="17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12297" name="组合 490505"/>
            <p:cNvGrpSpPr/>
            <p:nvPr/>
          </p:nvGrpSpPr>
          <p:grpSpPr>
            <a:xfrm>
              <a:off x="1994" y="2083"/>
              <a:ext cx="244" cy="682"/>
              <a:chOff x="5718" y="9585"/>
              <a:chExt cx="180" cy="628"/>
            </a:xfrm>
          </p:grpSpPr>
          <p:sp>
            <p:nvSpPr>
              <p:cNvPr id="12298" name="矩形 490506"/>
              <p:cNvSpPr/>
              <p:nvPr/>
            </p:nvSpPr>
            <p:spPr>
              <a:xfrm>
                <a:off x="5718" y="9757"/>
                <a:ext cx="180" cy="130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2299" name="直接连接符 490507"/>
              <p:cNvSpPr/>
              <p:nvPr/>
            </p:nvSpPr>
            <p:spPr>
              <a:xfrm>
                <a:off x="5807" y="9873"/>
                <a:ext cx="0" cy="34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2300" name="直接连接符 490508"/>
              <p:cNvSpPr/>
              <p:nvPr/>
            </p:nvSpPr>
            <p:spPr>
              <a:xfrm rot="10800000">
                <a:off x="5807" y="9585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2301" name="椭圆 490510"/>
            <p:cNvSpPr/>
            <p:nvPr/>
          </p:nvSpPr>
          <p:spPr>
            <a:xfrm>
              <a:off x="2365" y="1434"/>
              <a:ext cx="577" cy="154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2302" name="矩形 490512"/>
            <p:cNvSpPr/>
            <p:nvPr/>
          </p:nvSpPr>
          <p:spPr>
            <a:xfrm>
              <a:off x="2524" y="1616"/>
              <a:ext cx="244" cy="141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2303" name="直接连接符 490514"/>
            <p:cNvSpPr/>
            <p:nvPr/>
          </p:nvSpPr>
          <p:spPr>
            <a:xfrm>
              <a:off x="2647" y="1752"/>
              <a:ext cx="0" cy="924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12304" name="组合 490515"/>
            <p:cNvGrpSpPr/>
            <p:nvPr/>
          </p:nvGrpSpPr>
          <p:grpSpPr>
            <a:xfrm>
              <a:off x="3012" y="1910"/>
              <a:ext cx="200" cy="933"/>
              <a:chOff x="6833" y="9560"/>
              <a:chExt cx="147" cy="858"/>
            </a:xfrm>
          </p:grpSpPr>
          <p:sp>
            <p:nvSpPr>
              <p:cNvPr id="12305" name="矩形 490516"/>
              <p:cNvSpPr/>
              <p:nvPr/>
            </p:nvSpPr>
            <p:spPr>
              <a:xfrm>
                <a:off x="6833" y="9728"/>
                <a:ext cx="147" cy="482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2306" name="直接连接符 490517"/>
              <p:cNvSpPr/>
              <p:nvPr/>
            </p:nvSpPr>
            <p:spPr>
              <a:xfrm>
                <a:off x="6905" y="9560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2307" name="直接连接符 490518"/>
              <p:cNvSpPr/>
              <p:nvPr/>
            </p:nvSpPr>
            <p:spPr>
              <a:xfrm>
                <a:off x="6908" y="10220"/>
                <a:ext cx="0" cy="19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2308" name="组合 490519"/>
            <p:cNvGrpSpPr/>
            <p:nvPr/>
          </p:nvGrpSpPr>
          <p:grpSpPr>
            <a:xfrm>
              <a:off x="3390" y="2524"/>
              <a:ext cx="851" cy="1042"/>
              <a:chOff x="3327" y="1074"/>
              <a:chExt cx="627" cy="959"/>
            </a:xfrm>
          </p:grpSpPr>
          <p:grpSp>
            <p:nvGrpSpPr>
              <p:cNvPr id="12309" name="组合 490520"/>
              <p:cNvGrpSpPr/>
              <p:nvPr/>
            </p:nvGrpSpPr>
            <p:grpSpPr>
              <a:xfrm>
                <a:off x="3327" y="1074"/>
                <a:ext cx="180" cy="854"/>
                <a:chOff x="7340" y="9825"/>
                <a:chExt cx="180" cy="854"/>
              </a:xfrm>
            </p:grpSpPr>
            <p:sp>
              <p:nvSpPr>
                <p:cNvPr id="12310" name="矩形 490521"/>
                <p:cNvSpPr/>
                <p:nvPr/>
              </p:nvSpPr>
              <p:spPr>
                <a:xfrm>
                  <a:off x="7340" y="9997"/>
                  <a:ext cx="180" cy="130"/>
                </a:xfrm>
                <a:prstGeom prst="rect">
                  <a:avLst/>
                </a:prstGeom>
                <a:solidFill>
                  <a:srgbClr val="008000"/>
                </a:solidFill>
                <a:ln w="9525" cap="flat" cmpd="sng">
                  <a:solidFill>
                    <a:srgbClr val="008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p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11" name="直接连接符 490522"/>
                <p:cNvSpPr/>
                <p:nvPr/>
              </p:nvSpPr>
              <p:spPr>
                <a:xfrm>
                  <a:off x="7428" y="10112"/>
                  <a:ext cx="0" cy="567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2312" name="直接连接符 490523"/>
                <p:cNvSpPr/>
                <p:nvPr/>
              </p:nvSpPr>
              <p:spPr>
                <a:xfrm rot="10800000">
                  <a:off x="7429" y="9825"/>
                  <a:ext cx="0" cy="156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12313" name="组合 490524"/>
              <p:cNvGrpSpPr/>
              <p:nvPr/>
            </p:nvGrpSpPr>
            <p:grpSpPr>
              <a:xfrm>
                <a:off x="3567" y="1241"/>
                <a:ext cx="147" cy="792"/>
                <a:chOff x="7880" y="10313"/>
                <a:chExt cx="147" cy="792"/>
              </a:xfrm>
            </p:grpSpPr>
            <p:sp>
              <p:nvSpPr>
                <p:cNvPr id="12314" name="矩形 490525"/>
                <p:cNvSpPr/>
                <p:nvPr/>
              </p:nvSpPr>
              <p:spPr>
                <a:xfrm>
                  <a:off x="7880" y="10481"/>
                  <a:ext cx="147" cy="312"/>
                </a:xfrm>
                <a:prstGeom prst="rect">
                  <a:avLst/>
                </a:prstGeom>
                <a:solidFill>
                  <a:srgbClr val="008000"/>
                </a:solidFill>
                <a:ln w="9525" cap="flat" cmpd="sng">
                  <a:solidFill>
                    <a:srgbClr val="008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p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15" name="直接连接符 490526"/>
                <p:cNvSpPr/>
                <p:nvPr/>
              </p:nvSpPr>
              <p:spPr>
                <a:xfrm>
                  <a:off x="7952" y="10313"/>
                  <a:ext cx="0" cy="156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2316" name="直接连接符 490527"/>
                <p:cNvSpPr/>
                <p:nvPr/>
              </p:nvSpPr>
              <p:spPr>
                <a:xfrm>
                  <a:off x="7955" y="10793"/>
                  <a:ext cx="0" cy="312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12317" name="组合 490528"/>
              <p:cNvGrpSpPr/>
              <p:nvPr/>
            </p:nvGrpSpPr>
            <p:grpSpPr>
              <a:xfrm>
                <a:off x="3807" y="1262"/>
                <a:ext cx="147" cy="480"/>
                <a:chOff x="8273" y="10469"/>
                <a:chExt cx="147" cy="480"/>
              </a:xfrm>
            </p:grpSpPr>
            <p:sp>
              <p:nvSpPr>
                <p:cNvPr id="12318" name="矩形 490529"/>
                <p:cNvSpPr/>
                <p:nvPr/>
              </p:nvSpPr>
              <p:spPr>
                <a:xfrm>
                  <a:off x="8273" y="10637"/>
                  <a:ext cx="147" cy="312"/>
                </a:xfrm>
                <a:prstGeom prst="rect">
                  <a:avLst/>
                </a:prstGeom>
                <a:solidFill>
                  <a:srgbClr val="FF0000"/>
                </a:solidFill>
                <a:ln w="9525" cap="flat" cmpd="sng">
                  <a:solidFill>
                    <a:srgbClr val="FF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p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19" name="直接连接符 490530"/>
                <p:cNvSpPr/>
                <p:nvPr/>
              </p:nvSpPr>
              <p:spPr>
                <a:xfrm>
                  <a:off x="8345" y="10469"/>
                  <a:ext cx="0" cy="156"/>
                </a:xfrm>
                <a:prstGeom prst="line">
                  <a:avLst/>
                </a:prstGeom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</p:grpSp>
        </p:grpSp>
      </p:grp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文本占位符 492546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6112"/>
          </a:xfrm>
          <a:ln/>
        </p:spPr>
        <p:txBody>
          <a:bodyPr anchor="t"/>
          <a:p>
            <a:pPr>
              <a:buNone/>
            </a:pPr>
            <a:r>
              <a:rPr lang="en-US" altLang="zh-CN"/>
              <a:t>16</a:t>
            </a:r>
            <a:r>
              <a:rPr lang="zh-CN" altLang="en-US" dirty="0"/>
              <a:t>、射击之星</a:t>
            </a:r>
            <a:endParaRPr lang="zh-CN" altLang="en-US" dirty="0"/>
          </a:p>
          <a:p>
            <a:pPr>
              <a:buNone/>
            </a:pPr>
            <a:r>
              <a:rPr lang="zh-CN" altLang="en-US" dirty="0"/>
              <a:t>        此图形在上升过程中出现是较为可靠的转势信号，上影线为实体的</a:t>
            </a:r>
            <a:r>
              <a:rPr lang="en-US" altLang="zh-CN"/>
              <a:t>2</a:t>
            </a:r>
            <a:r>
              <a:rPr lang="zh-CN" altLang="en-US" dirty="0"/>
              <a:t>倍以上，下影线没有</a:t>
            </a:r>
            <a:endParaRPr lang="zh-CN" altLang="en-US" dirty="0"/>
          </a:p>
        </p:txBody>
      </p:sp>
      <p:grpSp>
        <p:nvGrpSpPr>
          <p:cNvPr id="13314" name="组合 492548"/>
          <p:cNvGrpSpPr/>
          <p:nvPr/>
        </p:nvGrpSpPr>
        <p:grpSpPr>
          <a:xfrm>
            <a:off x="3059113" y="2565400"/>
            <a:ext cx="2051050" cy="2349500"/>
            <a:chOff x="2825" y="13028"/>
            <a:chExt cx="1725" cy="1761"/>
          </a:xfrm>
        </p:grpSpPr>
        <p:grpSp>
          <p:nvGrpSpPr>
            <p:cNvPr id="13315" name="组合 492549"/>
            <p:cNvGrpSpPr/>
            <p:nvPr/>
          </p:nvGrpSpPr>
          <p:grpSpPr>
            <a:xfrm>
              <a:off x="2825" y="14264"/>
              <a:ext cx="180" cy="468"/>
              <a:chOff x="9230" y="9743"/>
              <a:chExt cx="180" cy="468"/>
            </a:xfrm>
          </p:grpSpPr>
          <p:sp>
            <p:nvSpPr>
              <p:cNvPr id="13316" name="直接连接符 492550"/>
              <p:cNvSpPr/>
              <p:nvPr/>
            </p:nvSpPr>
            <p:spPr>
              <a:xfrm>
                <a:off x="9320" y="9743"/>
                <a:ext cx="0" cy="46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3317" name="直接连接符 492551"/>
              <p:cNvSpPr/>
              <p:nvPr/>
            </p:nvSpPr>
            <p:spPr>
              <a:xfrm>
                <a:off x="9230" y="9854"/>
                <a:ext cx="18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3318" name="组合 492552"/>
            <p:cNvGrpSpPr/>
            <p:nvPr/>
          </p:nvGrpSpPr>
          <p:grpSpPr>
            <a:xfrm>
              <a:off x="3095" y="13906"/>
              <a:ext cx="180" cy="616"/>
              <a:chOff x="4460" y="14111"/>
              <a:chExt cx="180" cy="616"/>
            </a:xfrm>
          </p:grpSpPr>
          <p:sp>
            <p:nvSpPr>
              <p:cNvPr id="13319" name="矩形 492553"/>
              <p:cNvSpPr/>
              <p:nvPr/>
            </p:nvSpPr>
            <p:spPr>
              <a:xfrm>
                <a:off x="4460" y="14279"/>
                <a:ext cx="180" cy="156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3320" name="直接连接符 492554"/>
              <p:cNvSpPr/>
              <p:nvPr/>
            </p:nvSpPr>
            <p:spPr>
              <a:xfrm>
                <a:off x="4550" y="14111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3321" name="直接连接符 492555"/>
              <p:cNvSpPr/>
              <p:nvPr/>
            </p:nvSpPr>
            <p:spPr>
              <a:xfrm>
                <a:off x="4538" y="14444"/>
                <a:ext cx="0" cy="28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3322" name="组合 492556"/>
            <p:cNvGrpSpPr/>
            <p:nvPr/>
          </p:nvGrpSpPr>
          <p:grpSpPr>
            <a:xfrm>
              <a:off x="3377" y="13406"/>
              <a:ext cx="153" cy="789"/>
              <a:chOff x="4279" y="15178"/>
              <a:chExt cx="153" cy="789"/>
            </a:xfrm>
          </p:grpSpPr>
          <p:sp>
            <p:nvSpPr>
              <p:cNvPr id="13323" name="矩形 492557"/>
              <p:cNvSpPr/>
              <p:nvPr/>
            </p:nvSpPr>
            <p:spPr>
              <a:xfrm rot="10800000">
                <a:off x="4279" y="15499"/>
                <a:ext cx="153" cy="468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3324" name="直接连接符 492558"/>
              <p:cNvSpPr/>
              <p:nvPr/>
            </p:nvSpPr>
            <p:spPr>
              <a:xfrm rot="10800000">
                <a:off x="4351" y="15178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3325" name="椭圆 492559"/>
            <p:cNvSpPr/>
            <p:nvPr/>
          </p:nvSpPr>
          <p:spPr>
            <a:xfrm>
              <a:off x="3615" y="13028"/>
              <a:ext cx="425" cy="964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grpSp>
          <p:nvGrpSpPr>
            <p:cNvPr id="13326" name="组合 492560"/>
            <p:cNvGrpSpPr/>
            <p:nvPr/>
          </p:nvGrpSpPr>
          <p:grpSpPr>
            <a:xfrm rot="10800000">
              <a:off x="3740" y="13111"/>
              <a:ext cx="180" cy="684"/>
              <a:chOff x="5720" y="14546"/>
              <a:chExt cx="180" cy="684"/>
            </a:xfrm>
          </p:grpSpPr>
          <p:sp>
            <p:nvSpPr>
              <p:cNvPr id="13327" name="矩形 492561"/>
              <p:cNvSpPr/>
              <p:nvPr/>
            </p:nvSpPr>
            <p:spPr>
              <a:xfrm>
                <a:off x="5720" y="14546"/>
                <a:ext cx="180" cy="130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3328" name="直接连接符 492562"/>
              <p:cNvSpPr/>
              <p:nvPr/>
            </p:nvSpPr>
            <p:spPr>
              <a:xfrm>
                <a:off x="5810" y="14663"/>
                <a:ext cx="0" cy="567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3329" name="组合 492563"/>
            <p:cNvGrpSpPr/>
            <p:nvPr/>
          </p:nvGrpSpPr>
          <p:grpSpPr>
            <a:xfrm>
              <a:off x="4115" y="13751"/>
              <a:ext cx="147" cy="696"/>
              <a:chOff x="3778" y="9983"/>
              <a:chExt cx="147" cy="696"/>
            </a:xfrm>
          </p:grpSpPr>
          <p:sp>
            <p:nvSpPr>
              <p:cNvPr id="13330" name="矩形 492564"/>
              <p:cNvSpPr/>
              <p:nvPr/>
            </p:nvSpPr>
            <p:spPr>
              <a:xfrm>
                <a:off x="3778" y="10136"/>
                <a:ext cx="147" cy="397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3331" name="直接连接符 492565"/>
              <p:cNvSpPr/>
              <p:nvPr/>
            </p:nvSpPr>
            <p:spPr>
              <a:xfrm>
                <a:off x="3853" y="998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3332" name="直接连接符 492566"/>
              <p:cNvSpPr/>
              <p:nvPr/>
            </p:nvSpPr>
            <p:spPr>
              <a:xfrm>
                <a:off x="3853" y="1052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3333" name="组合 492567"/>
            <p:cNvGrpSpPr/>
            <p:nvPr/>
          </p:nvGrpSpPr>
          <p:grpSpPr>
            <a:xfrm>
              <a:off x="4408" y="14198"/>
              <a:ext cx="142" cy="591"/>
              <a:chOff x="5038" y="9983"/>
              <a:chExt cx="142" cy="591"/>
            </a:xfrm>
          </p:grpSpPr>
          <p:sp>
            <p:nvSpPr>
              <p:cNvPr id="13334" name="矩形 492568"/>
              <p:cNvSpPr/>
              <p:nvPr/>
            </p:nvSpPr>
            <p:spPr>
              <a:xfrm>
                <a:off x="5038" y="10136"/>
                <a:ext cx="142" cy="283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3335" name="直接连接符 492569"/>
              <p:cNvSpPr/>
              <p:nvPr/>
            </p:nvSpPr>
            <p:spPr>
              <a:xfrm>
                <a:off x="5113" y="998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3336" name="直接连接符 492570"/>
              <p:cNvSpPr/>
              <p:nvPr/>
            </p:nvSpPr>
            <p:spPr>
              <a:xfrm>
                <a:off x="5113" y="10418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  <p:transition spd="med">
    <p:wheel spokes="4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文本占位符 491521"/>
          <p:cNvSpPr>
            <a:spLocks noGrp="1"/>
          </p:cNvSpPr>
          <p:nvPr>
            <p:ph idx="1"/>
          </p:nvPr>
        </p:nvSpPr>
        <p:spPr>
          <a:xfrm>
            <a:off x="250825" y="260350"/>
            <a:ext cx="8229600" cy="4530725"/>
          </a:xfrm>
          <a:ln/>
        </p:spPr>
        <p:txBody>
          <a:bodyPr anchor="t"/>
          <a:p>
            <a:pPr marL="609600" indent="-609600">
              <a:buNone/>
            </a:pPr>
            <a:r>
              <a:rPr lang="en-US" altLang="zh-CN" b="1"/>
              <a:t>17</a:t>
            </a:r>
            <a:r>
              <a:rPr lang="zh-CN" altLang="en-US" b="1" dirty="0"/>
              <a:t>、倒转锤头</a:t>
            </a:r>
            <a:endParaRPr lang="zh-CN" altLang="en-US" dirty="0"/>
          </a:p>
          <a:p>
            <a:pPr marL="609600" indent="-609600">
              <a:buNone/>
            </a:pPr>
            <a:r>
              <a:rPr lang="zh-CN" altLang="en-US" sz="2600" dirty="0"/>
              <a:t>          倒转锤头，见底信号</a:t>
            </a:r>
            <a:endParaRPr lang="zh-CN" altLang="en-US" sz="2600" dirty="0"/>
          </a:p>
        </p:txBody>
      </p:sp>
      <p:grpSp>
        <p:nvGrpSpPr>
          <p:cNvPr id="14338" name="组合 491579"/>
          <p:cNvGrpSpPr/>
          <p:nvPr/>
        </p:nvGrpSpPr>
        <p:grpSpPr>
          <a:xfrm>
            <a:off x="1692275" y="2133600"/>
            <a:ext cx="4895850" cy="3959225"/>
            <a:chOff x="3538" y="2269"/>
            <a:chExt cx="1292" cy="1472"/>
          </a:xfrm>
        </p:grpSpPr>
        <p:grpSp>
          <p:nvGrpSpPr>
            <p:cNvPr id="14339" name="组合 491524"/>
            <p:cNvGrpSpPr/>
            <p:nvPr/>
          </p:nvGrpSpPr>
          <p:grpSpPr>
            <a:xfrm rot="10800000">
              <a:off x="4695" y="2317"/>
              <a:ext cx="135" cy="393"/>
              <a:chOff x="9230" y="9743"/>
              <a:chExt cx="180" cy="468"/>
            </a:xfrm>
          </p:grpSpPr>
          <p:sp>
            <p:nvSpPr>
              <p:cNvPr id="14340" name="直接连接符 491525"/>
              <p:cNvSpPr/>
              <p:nvPr/>
            </p:nvSpPr>
            <p:spPr>
              <a:xfrm>
                <a:off x="9320" y="9743"/>
                <a:ext cx="0" cy="468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341" name="直接连接符 491526"/>
              <p:cNvSpPr/>
              <p:nvPr/>
            </p:nvSpPr>
            <p:spPr>
              <a:xfrm>
                <a:off x="9230" y="9854"/>
                <a:ext cx="18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4342" name="组合 491527"/>
            <p:cNvGrpSpPr/>
            <p:nvPr/>
          </p:nvGrpSpPr>
          <p:grpSpPr>
            <a:xfrm rot="10800000">
              <a:off x="4493" y="2494"/>
              <a:ext cx="135" cy="518"/>
              <a:chOff x="4460" y="14111"/>
              <a:chExt cx="180" cy="616"/>
            </a:xfrm>
          </p:grpSpPr>
          <p:sp>
            <p:nvSpPr>
              <p:cNvPr id="14343" name="矩形 491528"/>
              <p:cNvSpPr/>
              <p:nvPr/>
            </p:nvSpPr>
            <p:spPr>
              <a:xfrm>
                <a:off x="4460" y="14279"/>
                <a:ext cx="180" cy="156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4344" name="直接连接符 491529"/>
              <p:cNvSpPr/>
              <p:nvPr/>
            </p:nvSpPr>
            <p:spPr>
              <a:xfrm>
                <a:off x="4550" y="14111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345" name="直接连接符 491530"/>
              <p:cNvSpPr/>
              <p:nvPr/>
            </p:nvSpPr>
            <p:spPr>
              <a:xfrm>
                <a:off x="4538" y="14444"/>
                <a:ext cx="0" cy="283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4346" name="组合 491531"/>
            <p:cNvGrpSpPr/>
            <p:nvPr/>
          </p:nvGrpSpPr>
          <p:grpSpPr>
            <a:xfrm rot="10800000">
              <a:off x="4302" y="2768"/>
              <a:ext cx="115" cy="663"/>
              <a:chOff x="4279" y="15178"/>
              <a:chExt cx="153" cy="789"/>
            </a:xfrm>
          </p:grpSpPr>
          <p:sp>
            <p:nvSpPr>
              <p:cNvPr id="14347" name="矩形 491532"/>
              <p:cNvSpPr/>
              <p:nvPr/>
            </p:nvSpPr>
            <p:spPr>
              <a:xfrm rot="10800000">
                <a:off x="4279" y="15499"/>
                <a:ext cx="153" cy="468"/>
              </a:xfrm>
              <a:prstGeom prst="rect">
                <a:avLst/>
              </a:pr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4348" name="直接连接符 491533"/>
              <p:cNvSpPr/>
              <p:nvPr/>
            </p:nvSpPr>
            <p:spPr>
              <a:xfrm rot="10800000">
                <a:off x="4351" y="15178"/>
                <a:ext cx="0" cy="31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14349" name="椭圆 491534"/>
            <p:cNvSpPr/>
            <p:nvPr/>
          </p:nvSpPr>
          <p:spPr>
            <a:xfrm rot="10800000">
              <a:off x="3923" y="2931"/>
              <a:ext cx="318" cy="81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4350" name="矩形 491536"/>
            <p:cNvSpPr/>
            <p:nvPr/>
          </p:nvSpPr>
          <p:spPr>
            <a:xfrm>
              <a:off x="4009" y="3503"/>
              <a:ext cx="135" cy="109"/>
            </a:xfrm>
            <a:prstGeom prst="rect">
              <a:avLst/>
            </a:prstGeom>
            <a:solidFill>
              <a:srgbClr val="008000"/>
            </a:solidFill>
            <a:ln w="9525" cap="flat" cmpd="sng">
              <a:solidFill>
                <a:srgbClr val="008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Arial" panose="020B0604020202020204" pitchFamily="34" charset="0"/>
              </a:endParaRPr>
            </a:p>
          </p:txBody>
        </p:sp>
        <p:sp>
          <p:nvSpPr>
            <p:cNvPr id="14351" name="直接连接符 491537"/>
            <p:cNvSpPr/>
            <p:nvPr/>
          </p:nvSpPr>
          <p:spPr>
            <a:xfrm>
              <a:off x="4077" y="3022"/>
              <a:ext cx="0" cy="47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14352" name="组合 491538"/>
            <p:cNvGrpSpPr/>
            <p:nvPr/>
          </p:nvGrpSpPr>
          <p:grpSpPr>
            <a:xfrm rot="10800000">
              <a:off x="3754" y="2556"/>
              <a:ext cx="110" cy="585"/>
              <a:chOff x="3778" y="9983"/>
              <a:chExt cx="147" cy="696"/>
            </a:xfrm>
          </p:grpSpPr>
          <p:sp>
            <p:nvSpPr>
              <p:cNvPr id="14353" name="矩形 491539"/>
              <p:cNvSpPr/>
              <p:nvPr/>
            </p:nvSpPr>
            <p:spPr>
              <a:xfrm>
                <a:off x="3778" y="10136"/>
                <a:ext cx="147" cy="397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4354" name="直接连接符 491540"/>
              <p:cNvSpPr/>
              <p:nvPr/>
            </p:nvSpPr>
            <p:spPr>
              <a:xfrm>
                <a:off x="3853" y="998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355" name="直接连接符 491541"/>
              <p:cNvSpPr/>
              <p:nvPr/>
            </p:nvSpPr>
            <p:spPr>
              <a:xfrm>
                <a:off x="3853" y="1052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14356" name="组合 491542"/>
            <p:cNvGrpSpPr/>
            <p:nvPr/>
          </p:nvGrpSpPr>
          <p:grpSpPr>
            <a:xfrm rot="10800000">
              <a:off x="3538" y="2269"/>
              <a:ext cx="106" cy="497"/>
              <a:chOff x="5038" y="9983"/>
              <a:chExt cx="142" cy="591"/>
            </a:xfrm>
          </p:grpSpPr>
          <p:sp>
            <p:nvSpPr>
              <p:cNvPr id="14357" name="矩形 491543"/>
              <p:cNvSpPr/>
              <p:nvPr/>
            </p:nvSpPr>
            <p:spPr>
              <a:xfrm>
                <a:off x="5038" y="10136"/>
                <a:ext cx="142" cy="283"/>
              </a:xfrm>
              <a:prstGeom prst="rect">
                <a:avLst/>
              </a:prstGeom>
              <a:solidFill>
                <a:srgbClr val="008000"/>
              </a:solidFill>
              <a:ln w="9525" cap="flat" cmpd="sng">
                <a:solidFill>
                  <a:srgbClr val="008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4358" name="直接连接符 491544"/>
              <p:cNvSpPr/>
              <p:nvPr/>
            </p:nvSpPr>
            <p:spPr>
              <a:xfrm>
                <a:off x="5113" y="9983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4359" name="直接连接符 491545"/>
              <p:cNvSpPr/>
              <p:nvPr/>
            </p:nvSpPr>
            <p:spPr>
              <a:xfrm>
                <a:off x="5113" y="10418"/>
                <a:ext cx="0" cy="1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</p:spTree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Edge">
  <a:themeElements>
    <a:clrScheme name="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47329"/>
      </a:accent6>
      <a:hlink>
        <a:srgbClr val="996600"/>
      </a:hlink>
      <a:folHlink>
        <a:srgbClr val="AFBF39"/>
      </a:folHlink>
    </a:clrScheme>
    <a:fontScheme name="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820000"/>
        </a:lt1>
        <a:dk2>
          <a:srgbClr val="FFFFFF"/>
        </a:dk2>
        <a:lt2>
          <a:srgbClr val="333333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CDCDC"/>
        </a:accent4>
        <a:accent5>
          <a:srgbClr val="FFCAAA"/>
        </a:accent5>
        <a:accent6>
          <a:srgbClr val="B72D00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CCCCFF"/>
        </a:dk1>
        <a:lt1>
          <a:srgbClr val="0B0506"/>
        </a:lt1>
        <a:dk2>
          <a:srgbClr val="FFFFFF"/>
        </a:dk2>
        <a:lt2>
          <a:srgbClr val="333333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FAFDC"/>
        </a:accent4>
        <a:accent5>
          <a:srgbClr val="ADB9E2"/>
        </a:accent5>
        <a:accent6>
          <a:srgbClr val="2D2DB7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221013"/>
        </a:lt1>
        <a:dk2>
          <a:srgbClr val="FFFFFF"/>
        </a:dk2>
        <a:lt2>
          <a:srgbClr val="333333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CDCDC"/>
        </a:accent4>
        <a:accent5>
          <a:srgbClr val="E2ADAA"/>
        </a:accent5>
        <a:accent6>
          <a:srgbClr val="B78900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CC"/>
        </a:lt1>
        <a:dk2>
          <a:srgbClr val="FFFFFF"/>
        </a:dk2>
        <a:lt2>
          <a:srgbClr val="11054B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CDCDC"/>
        </a:accent4>
        <a:accent5>
          <a:srgbClr val="FFB9AA"/>
        </a:accent5>
        <a:accent6>
          <a:srgbClr val="E52D00"/>
        </a:accent6>
        <a:hlink>
          <a:srgbClr val="CC99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8F8F8"/>
        </a:dk1>
        <a:lt1>
          <a:srgbClr val="002600"/>
        </a:lt1>
        <a:dk2>
          <a:srgbClr val="FAFACC"/>
        </a:dk2>
        <a:lt2>
          <a:srgbClr val="9B8D65"/>
        </a:lt2>
        <a:accent1>
          <a:srgbClr val="CC9933"/>
        </a:accent1>
        <a:accent2>
          <a:srgbClr val="8F9967"/>
        </a:accent2>
        <a:accent3>
          <a:srgbClr val="AAABAA"/>
        </a:accent3>
        <a:accent4>
          <a:srgbClr val="D6D6D6"/>
        </a:accent4>
        <a:accent5>
          <a:srgbClr val="E2CAAD"/>
        </a:accent5>
        <a:accent6>
          <a:srgbClr val="80895C"/>
        </a:accent6>
        <a:hlink>
          <a:srgbClr val="33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6699"/>
        </a:lt1>
        <a:dk2>
          <a:srgbClr val="FFFFFF"/>
        </a:dk2>
        <a:lt2>
          <a:srgbClr val="333333"/>
        </a:lt2>
        <a:accent1>
          <a:srgbClr val="CC9900"/>
        </a:accent1>
        <a:accent2>
          <a:srgbClr val="FF9900"/>
        </a:accent2>
        <a:accent3>
          <a:srgbClr val="AAB9CA"/>
        </a:accent3>
        <a:accent4>
          <a:srgbClr val="DCDCDC"/>
        </a:accent4>
        <a:accent5>
          <a:srgbClr val="E2CAAA"/>
        </a:accent5>
        <a:accent6>
          <a:srgbClr val="E58900"/>
        </a:accent6>
        <a:hlink>
          <a:srgbClr val="FFCC00"/>
        </a:hlink>
        <a:folHlink>
          <a:srgbClr val="706F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47329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1C1C1"/>
        </a:accent5>
        <a:accent6>
          <a:srgbClr val="8989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36145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0</TotalTime>
  <Words>4229</Words>
  <Application>WPS 演示</Application>
  <PresentationFormat>在屏幕上显示</PresentationFormat>
  <Paragraphs>365</Paragraphs>
  <Slides>35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7" baseType="lpstr">
      <vt:lpstr>Arial</vt:lpstr>
      <vt:lpstr>宋体</vt:lpstr>
      <vt:lpstr>Wingdings</vt:lpstr>
      <vt:lpstr>Garamond</vt:lpstr>
      <vt:lpstr>ksdb</vt:lpstr>
      <vt:lpstr>Times New Roman</vt:lpstr>
      <vt:lpstr>Verdana</vt:lpstr>
      <vt:lpstr>Segoe Print</vt:lpstr>
      <vt:lpstr>微软雅黑</vt:lpstr>
      <vt:lpstr>Arial Unicode MS</vt:lpstr>
      <vt:lpstr>Edge</vt:lpstr>
      <vt:lpstr>Word.Picture.8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一、外汇基础知识</dc:title>
  <dc:creator>b3</dc:creator>
  <cp:lastModifiedBy>Administrator</cp:lastModifiedBy>
  <cp:revision>174</cp:revision>
  <dcterms:created xsi:type="dcterms:W3CDTF">2006-10-23T01:06:19Z</dcterms:created>
  <dcterms:modified xsi:type="dcterms:W3CDTF">2024-06-06T14:59:58Z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3</vt:r8>
  </property>
  <property fmtid="{D5CDD505-2E9C-101B-9397-08002B2CF9AE}" pid="3" name="KSOProductBuildVer">
    <vt:lpwstr>2052-11.1.0.9021</vt:lpwstr>
  </property>
</Properties>
</file>